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27"/>
  </p:notesMasterIdLst>
  <p:sldIdLst>
    <p:sldId id="294" r:id="rId5"/>
    <p:sldId id="390" r:id="rId6"/>
    <p:sldId id="391" r:id="rId7"/>
    <p:sldId id="290" r:id="rId8"/>
    <p:sldId id="263" r:id="rId9"/>
    <p:sldId id="264" r:id="rId10"/>
    <p:sldId id="266" r:id="rId11"/>
    <p:sldId id="291" r:id="rId12"/>
    <p:sldId id="267" r:id="rId13"/>
    <p:sldId id="393" r:id="rId14"/>
    <p:sldId id="412" r:id="rId15"/>
    <p:sldId id="375" r:id="rId16"/>
    <p:sldId id="408" r:id="rId17"/>
    <p:sldId id="296" r:id="rId18"/>
    <p:sldId id="297" r:id="rId19"/>
    <p:sldId id="361" r:id="rId20"/>
    <p:sldId id="409" r:id="rId21"/>
    <p:sldId id="410" r:id="rId22"/>
    <p:sldId id="411" r:id="rId23"/>
    <p:sldId id="310" r:id="rId24"/>
    <p:sldId id="298" r:id="rId25"/>
    <p:sldId id="261" r:id="rId26"/>
  </p:sldIdLst>
  <p:sldSz cx="9144000" cy="6858000" type="screen4x3"/>
  <p:notesSz cx="6858000" cy="91440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700A"/>
    <a:srgbClr val="0088B8"/>
    <a:srgbClr val="1909E5"/>
    <a:srgbClr val="FF3399"/>
    <a:srgbClr val="FF0000"/>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46" autoAdjust="0"/>
    <p:restoredTop sz="93466" autoAdjust="0"/>
  </p:normalViewPr>
  <p:slideViewPr>
    <p:cSldViewPr>
      <p:cViewPr varScale="1">
        <p:scale>
          <a:sx n="59" d="100"/>
          <a:sy n="59" d="100"/>
        </p:scale>
        <p:origin x="1656"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gs" Target="tags/tag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6/8/2020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B76340D-EF68-42FA-8806-6DF91330B7B4}" type="slidenum">
              <a:rPr kumimoji="0" lang="zh-CN" altLang="en-US" sz="12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zh-CN" sz="12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anose="05000000000000000000" pitchFamily="2" charset="2"/>
              <a:buNone/>
            </a:pPr>
            <a:endParaRPr lang="zh-CN" altLang="en-US" smtClean="0">
              <a:latin typeface="Arial" panose="020B0604020202020204" pitchFamily="34" charset="0"/>
            </a:endParaRPr>
          </a:p>
        </p:txBody>
      </p:sp>
    </p:spTree>
    <p:extLst>
      <p:ext uri="{BB962C8B-B14F-4D97-AF65-F5344CB8AC3E}">
        <p14:creationId xmlns:p14="http://schemas.microsoft.com/office/powerpoint/2010/main" val="2576798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7FFD472-6AAC-48A9-9737-1BF8124E2405}" type="slidenum">
              <a:rPr kumimoji="0" lang="zh-CN" altLang="en-US" sz="12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zh-CN" sz="12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anose="05000000000000000000" pitchFamily="2" charset="2"/>
              <a:buNone/>
            </a:pPr>
            <a:endParaRPr lang="zh-CN" altLang="en-US" smtClean="0">
              <a:latin typeface="Arial" panose="020B0604020202020204" pitchFamily="34" charset="0"/>
            </a:endParaRPr>
          </a:p>
        </p:txBody>
      </p:sp>
    </p:spTree>
    <p:extLst>
      <p:ext uri="{BB962C8B-B14F-4D97-AF65-F5344CB8AC3E}">
        <p14:creationId xmlns:p14="http://schemas.microsoft.com/office/powerpoint/2010/main" val="859763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921980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3600341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663175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545050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7685156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9572147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1525583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9533818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22</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2.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2.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31.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6.emf"/><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19.jpe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a16="http://schemas.microsoft.com/office/drawing/2014/main" id="{ACBEF02D-A005-41F5-AA1F-2CF9CFD85482}"/>
              </a:ext>
            </a:extLst>
          </p:cNvPr>
          <p:cNvSpPr txBox="1">
            <a:spLocks noChangeArrowheads="1"/>
          </p:cNvSpPr>
          <p:nvPr/>
        </p:nvSpPr>
        <p:spPr bwMode="auto">
          <a:xfrm>
            <a:off x="381000" y="2990850"/>
            <a:ext cx="83820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a:p>
            <a:pPr algn="ctr" eaLnBrk="1" hangingPunct="1"/>
            <a:r>
              <a:rPr lang="en-US" altLang="en-US" sz="2800" b="1" dirty="0">
                <a:solidFill>
                  <a:srgbClr val="FF0000"/>
                </a:solidFill>
                <a:latin typeface="Times New Roman" panose="02020603050405020304" pitchFamily="18" charset="0"/>
                <a:cs typeface="Times New Roman" panose="02020603050405020304" pitchFamily="18" charset="0"/>
              </a:rPr>
              <a:t>BẬC ĐÀO TẠO: TRUNG CẤP NGHỀ</a:t>
            </a:r>
          </a:p>
        </p:txBody>
      </p:sp>
      <p:sp>
        <p:nvSpPr>
          <p:cNvPr id="30" name="TextBox 4">
            <a:extLst>
              <a:ext uri="{FF2B5EF4-FFF2-40B4-BE49-F238E27FC236}">
                <a16:creationId xmlns:a16="http://schemas.microsoft.com/office/drawing/2014/main" id="{C1DEC496-B31C-4B96-BFC4-686869BAC738}"/>
              </a:ext>
            </a:extLst>
          </p:cNvPr>
          <p:cNvSpPr txBox="1">
            <a:spLocks noChangeArrowheads="1"/>
          </p:cNvSpPr>
          <p:nvPr/>
        </p:nvSpPr>
        <p:spPr bwMode="auto">
          <a:xfrm>
            <a:off x="1828800" y="5105400"/>
            <a:ext cx="57150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err="1">
                <a:solidFill>
                  <a:srgbClr val="1909E5"/>
                </a:solidFill>
                <a:latin typeface="Times New Roman" panose="02020603050405020304" pitchFamily="18" charset="0"/>
                <a:cs typeface="Times New Roman" panose="02020603050405020304" pitchFamily="18" charset="0"/>
              </a:rPr>
              <a:t>Giảng</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dirty="0" err="1">
                <a:solidFill>
                  <a:srgbClr val="1909E5"/>
                </a:solidFill>
                <a:latin typeface="Times New Roman" panose="02020603050405020304" pitchFamily="18" charset="0"/>
                <a:cs typeface="Times New Roman" panose="02020603050405020304" pitchFamily="18" charset="0"/>
              </a:rPr>
              <a:t>viên</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b="1" dirty="0" err="1">
                <a:solidFill>
                  <a:srgbClr val="1909E5"/>
                </a:solidFill>
                <a:latin typeface="Times New Roman" panose="02020603050405020304" pitchFamily="18" charset="0"/>
                <a:cs typeface="Times New Roman" panose="02020603050405020304" pitchFamily="18" charset="0"/>
              </a:rPr>
              <a:t>ThS</a:t>
            </a:r>
            <a:r>
              <a:rPr lang="en-US" altLang="en-US" sz="2800" b="1" dirty="0">
                <a:solidFill>
                  <a:srgbClr val="1909E5"/>
                </a:solidFill>
                <a:latin typeface="Times New Roman" panose="02020603050405020304" pitchFamily="18" charset="0"/>
                <a:cs typeface="Times New Roman" panose="02020603050405020304" pitchFamily="18" charset="0"/>
              </a:rPr>
              <a:t>. LÊ VĂN </a:t>
            </a:r>
            <a:r>
              <a:rPr lang="en-US" altLang="en-US" sz="2800" b="1" dirty="0" smtClean="0">
                <a:solidFill>
                  <a:srgbClr val="1909E5"/>
                </a:solidFill>
                <a:latin typeface="Times New Roman" panose="02020603050405020304" pitchFamily="18" charset="0"/>
                <a:cs typeface="Times New Roman" panose="02020603050405020304" pitchFamily="18" charset="0"/>
              </a:rPr>
              <a:t>BÌNH</a:t>
            </a:r>
            <a:endParaRPr lang="en-US" altLang="en-US" sz="2800" b="1" dirty="0">
              <a:solidFill>
                <a:srgbClr val="1909E5"/>
              </a:solidFill>
              <a:latin typeface="Times New Roman" panose="02020603050405020304" pitchFamily="18" charset="0"/>
              <a:cs typeface="Times New Roman" panose="02020603050405020304" pitchFamily="18" charset="0"/>
            </a:endParaRPr>
          </a:p>
          <a:p>
            <a:pPr eaLnBrk="1" hangingPunct="1"/>
            <a:r>
              <a:rPr lang="en-US" altLang="en-US" sz="2800" dirty="0">
                <a:solidFill>
                  <a:srgbClr val="0C0C92"/>
                </a:solidFill>
                <a:latin typeface="Times New Roman" panose="02020603050405020304" pitchFamily="18" charset="0"/>
                <a:cs typeface="Times New Roman" panose="02020603050405020304" pitchFamily="18" charset="0"/>
              </a:rPr>
              <a:t>Mail: </a:t>
            </a:r>
            <a:r>
              <a:rPr lang="en-US" altLang="en-US" sz="2800" dirty="0" smtClean="0">
                <a:solidFill>
                  <a:srgbClr val="0C0C92"/>
                </a:solidFill>
                <a:latin typeface="Times New Roman" panose="02020603050405020304" pitchFamily="18" charset="0"/>
                <a:cs typeface="Times New Roman" panose="02020603050405020304" pitchFamily="18" charset="0"/>
              </a:rPr>
              <a:t>binhvanle2307@gmail.com</a:t>
            </a:r>
            <a:endParaRPr lang="en-US" altLang="en-US" sz="2800" dirty="0">
              <a:solidFill>
                <a:srgbClr val="0C0C92"/>
              </a:solidFill>
              <a:latin typeface="Times New Roman" panose="02020603050405020304" pitchFamily="18" charset="0"/>
              <a:cs typeface="Times New Roman" panose="02020603050405020304" pitchFamily="18" charset="0"/>
            </a:endParaRPr>
          </a:p>
          <a:p>
            <a:pPr eaLnBrk="1" hangingPunct="1"/>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3" name="Rectangle 32">
            <a:extLst>
              <a:ext uri="{FF2B5EF4-FFF2-40B4-BE49-F238E27FC236}">
                <a16:creationId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2" descr="top bar swoosh revised"/>
          <p:cNvPicPr>
            <a:picLocks noChangeAspect="1" noChangeArrowheads="1"/>
          </p:cNvPicPr>
          <p:nvPr/>
        </p:nvPicPr>
        <p:blipFill>
          <a:blip r:embed="rId3" cstate="print">
            <a:extLst>
              <a:ext uri="{28A0092B-C50C-407E-A947-70E740481C1C}">
                <a14:useLocalDpi xmlns:a14="http://schemas.microsoft.com/office/drawing/2010/main" val="0"/>
              </a:ext>
            </a:extLst>
          </a:blip>
          <a:srcRect l="8847" t="16000"/>
          <a:stretch>
            <a:fillRect/>
          </a:stretch>
        </p:blipFill>
        <p:spPr bwMode="auto">
          <a:xfrm>
            <a:off x="609600" y="0"/>
            <a:ext cx="6281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12" descr="top bar swoosh revised"/>
          <p:cNvPicPr>
            <a:picLocks noChangeAspect="1" noChangeArrowheads="1"/>
          </p:cNvPicPr>
          <p:nvPr/>
        </p:nvPicPr>
        <p:blipFill>
          <a:blip r:embed="rId4" cstate="print">
            <a:extLst>
              <a:ext uri="{28A0092B-C50C-407E-A947-70E740481C1C}">
                <a14:useLocalDpi xmlns:a14="http://schemas.microsoft.com/office/drawing/2010/main" val="0"/>
              </a:ext>
            </a:extLst>
          </a:blip>
          <a:srcRect r="8847" b="16000"/>
          <a:stretch>
            <a:fillRect/>
          </a:stretch>
        </p:blipFill>
        <p:spPr bwMode="auto">
          <a:xfrm>
            <a:off x="2252663" y="0"/>
            <a:ext cx="6281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Box 1"/>
          <p:cNvSpPr txBox="1">
            <a:spLocks noChangeArrowheads="1"/>
          </p:cNvSpPr>
          <p:nvPr/>
        </p:nvSpPr>
        <p:spPr bwMode="auto">
          <a:xfrm>
            <a:off x="84138" y="496888"/>
            <a:ext cx="8983662" cy="58420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NỘI QUY LỚP HỌC TRỰC TUYẾN</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Arial" panose="020B0604020202020204" pitchFamily="34" charset="0"/>
            </a:endParaRPr>
          </a:p>
        </p:txBody>
      </p:sp>
      <p:pic>
        <p:nvPicPr>
          <p:cNvPr id="34824" name="Picture 27" descr="Hoja Carta2"/>
          <p:cNvPicPr>
            <a:picLocks noChangeAspect="1" noChangeArrowheads="1"/>
          </p:cNvPicPr>
          <p:nvPr/>
        </p:nvPicPr>
        <p:blipFill>
          <a:blip r:embed="rId5">
            <a:extLst>
              <a:ext uri="{28A0092B-C50C-407E-A947-70E740481C1C}">
                <a14:useLocalDpi xmlns:a14="http://schemas.microsoft.com/office/drawing/2010/main" val="0"/>
              </a:ext>
            </a:extLst>
          </a:blip>
          <a:srcRect t="51007"/>
          <a:stretch>
            <a:fillRect/>
          </a:stretch>
        </p:blipFill>
        <p:spPr bwMode="auto">
          <a:xfrm>
            <a:off x="0" y="63246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5" name="Rectangle 56"/>
          <p:cNvSpPr>
            <a:spLocks noChangeArrowheads="1"/>
          </p:cNvSpPr>
          <p:nvPr/>
        </p:nvSpPr>
        <p:spPr bwMode="auto">
          <a:xfrm>
            <a:off x="2878138" y="6488113"/>
            <a:ext cx="3654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smtClean="0">
                <a:ln>
                  <a:noFill/>
                </a:ln>
                <a:solidFill>
                  <a:srgbClr val="1909E5"/>
                </a:solidFill>
                <a:effectLst/>
                <a:uLnTx/>
                <a:uFillTx/>
                <a:latin typeface="Times New Roman" panose="02020603050405020304" pitchFamily="18" charset="0"/>
                <a:ea typeface="+mn-ea"/>
                <a:cs typeface="Times New Roman" panose="02020603050405020304" pitchFamily="18" charset="0"/>
              </a:rPr>
              <a:t>Trường CĐ Lý Tự Trọng Tp.HCM</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Arial" panose="020B0604020202020204" pitchFamily="34" charset="0"/>
            </a:endParaRPr>
          </a:p>
        </p:txBody>
      </p:sp>
      <p:sp>
        <p:nvSpPr>
          <p:cNvPr id="34829" name="TextBox 1"/>
          <p:cNvSpPr txBox="1">
            <a:spLocks noChangeArrowheads="1"/>
          </p:cNvSpPr>
          <p:nvPr/>
        </p:nvSpPr>
        <p:spPr bwMode="auto">
          <a:xfrm>
            <a:off x="177800" y="1293813"/>
            <a:ext cx="8813800" cy="495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1. </a:t>
            </a:r>
            <a:r>
              <a:rPr kumimoji="0" lang="vi-VN"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Nghiêm cấm cung cấp tài khoản (ID) và mật khẩu của lớp học trực tuyến cho người khác. </a:t>
            </a:r>
            <a:endPar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2.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Chuẩn bị tài liệu học tập, vở ghi, đồ dùng học tập đầy đủ trước khi buổi học bắt đầu.</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3.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Chủ động tìm hiểu kiến thức liên quan đến bài học và chuẩn bị các nội dung chưa hiểu để nhờ thầy cô hướng dẫn.</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4.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Chủ động vào phòng học trực tuyến trước khi buổi học bắt đầu ít nhất 5 phút để ổn định đường truyền. Đổi tên hiển thị bằng tên đầy đủ của mình. </a:t>
            </a:r>
          </a:p>
        </p:txBody>
      </p:sp>
    </p:spTree>
    <p:extLst>
      <p:ext uri="{BB962C8B-B14F-4D97-AF65-F5344CB8AC3E}">
        <p14:creationId xmlns:p14="http://schemas.microsoft.com/office/powerpoint/2010/main" val="1385036794"/>
      </p:ext>
    </p:extLst>
  </p:cSld>
  <p:clrMapOvr>
    <a:masterClrMapping/>
  </p:clrMapOvr>
  <p:transition advClick="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2" descr="top bar swoosh revised"/>
          <p:cNvPicPr>
            <a:picLocks noChangeAspect="1" noChangeArrowheads="1"/>
          </p:cNvPicPr>
          <p:nvPr/>
        </p:nvPicPr>
        <p:blipFill>
          <a:blip r:embed="rId3" cstate="print">
            <a:extLst>
              <a:ext uri="{28A0092B-C50C-407E-A947-70E740481C1C}">
                <a14:useLocalDpi xmlns:a14="http://schemas.microsoft.com/office/drawing/2010/main" val="0"/>
              </a:ext>
            </a:extLst>
          </a:blip>
          <a:srcRect l="8847" t="16000"/>
          <a:stretch>
            <a:fillRect/>
          </a:stretch>
        </p:blipFill>
        <p:spPr bwMode="auto">
          <a:xfrm>
            <a:off x="609600" y="0"/>
            <a:ext cx="6281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Picture 12" descr="top bar swoosh revised"/>
          <p:cNvPicPr>
            <a:picLocks noChangeAspect="1" noChangeArrowheads="1"/>
          </p:cNvPicPr>
          <p:nvPr/>
        </p:nvPicPr>
        <p:blipFill>
          <a:blip r:embed="rId4" cstate="print">
            <a:extLst>
              <a:ext uri="{28A0092B-C50C-407E-A947-70E740481C1C}">
                <a14:useLocalDpi xmlns:a14="http://schemas.microsoft.com/office/drawing/2010/main" val="0"/>
              </a:ext>
            </a:extLst>
          </a:blip>
          <a:srcRect r="8847" b="16000"/>
          <a:stretch>
            <a:fillRect/>
          </a:stretch>
        </p:blipFill>
        <p:spPr bwMode="auto">
          <a:xfrm>
            <a:off x="2252663" y="0"/>
            <a:ext cx="6281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Box 1"/>
          <p:cNvSpPr txBox="1">
            <a:spLocks noChangeArrowheads="1"/>
          </p:cNvSpPr>
          <p:nvPr/>
        </p:nvSpPr>
        <p:spPr bwMode="auto">
          <a:xfrm>
            <a:off x="84138" y="496888"/>
            <a:ext cx="8983662" cy="58420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NỘI QUY LỚP HỌC TRỰC TUYẾN</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Arial" panose="020B0604020202020204" pitchFamily="34" charset="0"/>
            </a:endParaRPr>
          </a:p>
        </p:txBody>
      </p:sp>
      <p:pic>
        <p:nvPicPr>
          <p:cNvPr id="36872" name="Picture 27" descr="Hoja Carta2"/>
          <p:cNvPicPr>
            <a:picLocks noChangeAspect="1" noChangeArrowheads="1"/>
          </p:cNvPicPr>
          <p:nvPr/>
        </p:nvPicPr>
        <p:blipFill>
          <a:blip r:embed="rId5">
            <a:extLst>
              <a:ext uri="{28A0092B-C50C-407E-A947-70E740481C1C}">
                <a14:useLocalDpi xmlns:a14="http://schemas.microsoft.com/office/drawing/2010/main" val="0"/>
              </a:ext>
            </a:extLst>
          </a:blip>
          <a:srcRect t="51007"/>
          <a:stretch>
            <a:fillRect/>
          </a:stretch>
        </p:blipFill>
        <p:spPr bwMode="auto">
          <a:xfrm>
            <a:off x="0" y="63246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3" name="Rectangle 56"/>
          <p:cNvSpPr>
            <a:spLocks noChangeArrowheads="1"/>
          </p:cNvSpPr>
          <p:nvPr/>
        </p:nvSpPr>
        <p:spPr bwMode="auto">
          <a:xfrm>
            <a:off x="2878138" y="6488113"/>
            <a:ext cx="3654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smtClean="0">
                <a:ln>
                  <a:noFill/>
                </a:ln>
                <a:solidFill>
                  <a:srgbClr val="1909E5"/>
                </a:solidFill>
                <a:effectLst/>
                <a:uLnTx/>
                <a:uFillTx/>
                <a:latin typeface="Times New Roman" panose="02020603050405020304" pitchFamily="18" charset="0"/>
                <a:ea typeface="+mn-ea"/>
                <a:cs typeface="Times New Roman" panose="02020603050405020304" pitchFamily="18" charset="0"/>
              </a:rPr>
              <a:t>Trường CĐ Lý Tự Trọng Tp.HCM</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Arial" panose="020B0604020202020204" pitchFamily="34" charset="0"/>
            </a:endParaRPr>
          </a:p>
        </p:txBody>
      </p:sp>
      <p:sp>
        <p:nvSpPr>
          <p:cNvPr id="36877" name="TextBox 1"/>
          <p:cNvSpPr txBox="1">
            <a:spLocks noChangeArrowheads="1"/>
          </p:cNvSpPr>
          <p:nvPr/>
        </p:nvSpPr>
        <p:spPr bwMode="auto">
          <a:xfrm>
            <a:off x="84138" y="1295400"/>
            <a:ext cx="8983662"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5.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Trong quá trình học, sinh viên tắt Mic và bật Webcam để thầy cô theo dõi và trao đổi tương tác. Chỉ bật Mic khi thầy cô chỉ định phát biểu hoặc có nội dung muốn trao đổi phản hồi với thầy cô.</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6.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Sinh viên tự giác ghi chép bài và làm bài tập nghiêm túc.</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7.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Sinh viên n</a:t>
            </a:r>
            <a:r>
              <a:rPr kumimoji="0" lang="vi-VN"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gồi học ngay ngắn và tập trung như khi học trên lớp, trang phục</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 và lời nói</a:t>
            </a:r>
            <a:r>
              <a:rPr kumimoji="0" lang="vi-VN"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 lịch sự.</a:t>
            </a:r>
            <a:endPar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8.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Sinh viên không nói chuyện, không làm việc riêng trong quá trình học, không </a:t>
            </a:r>
            <a:r>
              <a:rPr kumimoji="0" lang="vi-VN"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bật các thiết bị, chương trình khác</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a:t>
            </a:r>
          </a:p>
        </p:txBody>
      </p:sp>
    </p:spTree>
    <p:extLst>
      <p:ext uri="{BB962C8B-B14F-4D97-AF65-F5344CB8AC3E}">
        <p14:creationId xmlns:p14="http://schemas.microsoft.com/office/powerpoint/2010/main" val="38477957"/>
      </p:ext>
    </p:extLst>
  </p:cSld>
  <p:clrMapOvr>
    <a:masterClrMapping/>
  </p:clrMapOvr>
  <p:transition advClick="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id="{71ED6B33-CA8C-4AF1-84AF-A6FBA0052576}"/>
              </a:ext>
            </a:extLst>
          </p:cNvPr>
          <p:cNvSpPr>
            <a:spLocks noChangeArrowheads="1"/>
          </p:cNvSpPr>
          <p:nvPr/>
        </p:nvSpPr>
        <p:spPr bwMode="gray">
          <a:xfrm>
            <a:off x="0" y="3764627"/>
            <a:ext cx="9144000" cy="1208346"/>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a:t>
            </a:r>
            <a:r>
              <a:rPr lang="en-US" sz="3600" b="1" dirty="0" smtClean="0">
                <a:solidFill>
                  <a:srgbClr val="1909E5"/>
                </a:solidFill>
                <a:latin typeface="Times New Roman" pitchFamily="18" charset="0"/>
                <a:cs typeface="Times New Roman" pitchFamily="18" charset="0"/>
              </a:rPr>
              <a:t>83. CROM VA HỢP CHẤT CỦA CROM</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2" name="Rectangle 31">
            <a:extLst>
              <a:ext uri="{FF2B5EF4-FFF2-40B4-BE49-F238E27FC236}">
                <a16:creationId xmlns:a16="http://schemas.microsoft.com/office/drawing/2014/main"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422275" y="2154240"/>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457200" y="3754437"/>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1031874" y="2781303"/>
            <a:ext cx="75025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1136604" y="2196528"/>
            <a:ext cx="6788195" cy="584775"/>
          </a:xfrm>
          <a:prstGeom prst="rect">
            <a:avLst/>
          </a:prstGeom>
          <a:noFill/>
          <a:ln w="9525" algn="ctr">
            <a:noFill/>
            <a:miter lim="800000"/>
            <a:headEnd/>
            <a:tailEnd/>
          </a:ln>
        </p:spPr>
        <p:txBody>
          <a:bodyPr wrap="square">
            <a:spAutoFit/>
          </a:bodyPr>
          <a:lstStyle/>
          <a:p>
            <a:pPr eaLnBrk="0" hangingPunct="0"/>
            <a:r>
              <a:rPr lang="en-US" sz="3200" dirty="0" err="1" smtClean="0">
                <a:solidFill>
                  <a:srgbClr val="002060"/>
                </a:solidFill>
                <a:latin typeface="Times New Roman" pitchFamily="18" charset="0"/>
                <a:cs typeface="Times New Roman" pitchFamily="18" charset="0"/>
              </a:rPr>
              <a:t>Crom</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601663" y="217170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1177925" y="3759200"/>
            <a:ext cx="6746874" cy="584775"/>
          </a:xfrm>
          <a:prstGeom prst="rect">
            <a:avLst/>
          </a:prstGeom>
          <a:noFill/>
          <a:ln w="9525" algn="ctr">
            <a:noFill/>
            <a:miter lim="800000"/>
            <a:headEnd/>
            <a:tailEnd/>
          </a:ln>
        </p:spPr>
        <p:txBody>
          <a:bodyPr wrap="square">
            <a:spAutoFit/>
          </a:bodyPr>
          <a:lstStyle/>
          <a:p>
            <a:pPr eaLnBrk="0" hangingPunct="0"/>
            <a:r>
              <a:rPr lang="vi-VN" sz="3200" dirty="0" smtClean="0">
                <a:solidFill>
                  <a:srgbClr val="002060"/>
                </a:solidFill>
                <a:latin typeface="Times New Roman" pitchFamily="18" charset="0"/>
                <a:cs typeface="Times New Roman" pitchFamily="18" charset="0"/>
              </a:rPr>
              <a:t>Hợp chất của </a:t>
            </a:r>
            <a:r>
              <a:rPr lang="en-US" sz="3200" dirty="0" err="1" smtClean="0">
                <a:solidFill>
                  <a:srgbClr val="002060"/>
                </a:solidFill>
                <a:latin typeface="Times New Roman" pitchFamily="18" charset="0"/>
                <a:cs typeface="Times New Roman" pitchFamily="18" charset="0"/>
              </a:rPr>
              <a:t>crom</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636588" y="3771900"/>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pic>
        <p:nvPicPr>
          <p:cNvPr id="56" name="Picture 27" descr="Hoja Carta2">
            <a:extLst>
              <a:ext uri="{FF2B5EF4-FFF2-40B4-BE49-F238E27FC236}">
                <a16:creationId xmlns:a16="http://schemas.microsoft.com/office/drawing/2014/main"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8" name="Rectangle 57">
            <a:extLst>
              <a:ext uri="{FF2B5EF4-FFF2-40B4-BE49-F238E27FC236}">
                <a16:creationId xmlns:a16="http://schemas.microsoft.com/office/drawing/2014/main"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id="{1E22E3C9-81D5-44E1-9491-8109F2E79B3F}"/>
              </a:ext>
            </a:extLst>
          </p:cNvPr>
          <p:cNvSpPr>
            <a:spLocks noChangeShapeType="1"/>
          </p:cNvSpPr>
          <p:nvPr/>
        </p:nvSpPr>
        <p:spPr bwMode="auto">
          <a:xfrm>
            <a:off x="1108074" y="4405912"/>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190500" y="1093161"/>
            <a:ext cx="8610600" cy="3046988"/>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Nêu </a:t>
            </a:r>
            <a:r>
              <a:rPr lang="vi-VN" sz="2800" dirty="0">
                <a:solidFill>
                  <a:srgbClr val="002060"/>
                </a:solidFill>
                <a:latin typeface="Times New Roman" pitchFamily="18" charset="0"/>
                <a:cs typeface="Times New Roman" pitchFamily="18" charset="0"/>
              </a:rPr>
              <a:t>được Vị trí, cấu tạo nguyên tử, tính chất của crom</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eaLnBrk="0" hangingPunct="0"/>
            <a:endParaRPr lang="vi-VN" sz="28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smtClean="0">
                <a:solidFill>
                  <a:srgbClr val="002060"/>
                </a:solidFill>
                <a:latin typeface="Times New Roman" pitchFamily="18" charset="0"/>
                <a:cs typeface="Times New Roman" pitchFamily="18" charset="0"/>
              </a:rPr>
              <a:t>Giải </a:t>
            </a:r>
            <a:r>
              <a:rPr lang="vi-VN" sz="2800" dirty="0">
                <a:solidFill>
                  <a:srgbClr val="002060"/>
                </a:solidFill>
                <a:latin typeface="Times New Roman" pitchFamily="18" charset="0"/>
                <a:cs typeface="Times New Roman" pitchFamily="18" charset="0"/>
              </a:rPr>
              <a:t>thích được tính chất của crom và các hợp chất của crom.</a:t>
            </a: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730752"/>
            <a:ext cx="8610600" cy="2400657"/>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marL="457200" indent="-457200" eaLnBrk="0" hangingPunct="0">
              <a:buFont typeface="Wingdings" panose="05000000000000000000" pitchFamily="2" charset="2"/>
              <a:buChar char="ü"/>
            </a:pPr>
            <a:r>
              <a:rPr lang="vi-VN" sz="2800" dirty="0" smtClean="0">
                <a:solidFill>
                  <a:srgbClr val="002060"/>
                </a:solidFill>
                <a:latin typeface="Times New Roman" pitchFamily="18" charset="0"/>
                <a:cs typeface="Times New Roman" pitchFamily="18" charset="0"/>
              </a:rPr>
              <a:t>Viết </a:t>
            </a:r>
            <a:r>
              <a:rPr lang="vi-VN" sz="2800" dirty="0">
                <a:solidFill>
                  <a:srgbClr val="002060"/>
                </a:solidFill>
                <a:latin typeface="Times New Roman" pitchFamily="18" charset="0"/>
                <a:cs typeface="Times New Roman" pitchFamily="18" charset="0"/>
              </a:rPr>
              <a:t>được PTHH của các phản ứng biểu diễn tính chất hoá học của crom và hợp chất của crom.</a:t>
            </a:r>
          </a:p>
        </p:txBody>
      </p:sp>
      <p:grpSp>
        <p:nvGrpSpPr>
          <p:cNvPr id="16" name="Group 4"/>
          <p:cNvGrpSpPr>
            <a:grpSpLocks/>
          </p:cNvGrpSpPr>
          <p:nvPr/>
        </p:nvGrpSpPr>
        <p:grpSpPr bwMode="auto">
          <a:xfrm>
            <a:off x="685800" y="2286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smtClean="0">
                <a:solidFill>
                  <a:schemeClr val="bg1"/>
                </a:solidFill>
                <a:latin typeface="Times New Roman" pitchFamily="18" charset="0"/>
                <a:cs typeface="Times New Roman" pitchFamily="18" charset="0"/>
              </a:rPr>
              <a:t>Crom</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p:cNvSpPr txBox="1"/>
          <p:nvPr/>
        </p:nvSpPr>
        <p:spPr>
          <a:xfrm>
            <a:off x="0" y="1237436"/>
            <a:ext cx="8991600" cy="4832092"/>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1.1. </a:t>
            </a:r>
            <a:r>
              <a:rPr lang="en-US" sz="2800" b="1" dirty="0" err="1">
                <a:latin typeface="Times New Roman" panose="02020603050405020304" pitchFamily="18" charset="0"/>
                <a:cs typeface="Times New Roman" panose="02020603050405020304" pitchFamily="18" charset="0"/>
              </a:rPr>
              <a:t>Vị</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crom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trong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bảng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hoàn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cấu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electron </a:t>
            </a:r>
            <a:r>
              <a:rPr lang="en-US" sz="2800" b="1" dirty="0" err="1">
                <a:latin typeface="Times New Roman" panose="02020603050405020304" pitchFamily="18" charset="0"/>
                <a:cs typeface="Times New Roman" panose="02020603050405020304" pitchFamily="18" charset="0"/>
              </a:rPr>
              <a:t>nguyên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tử</a:t>
            </a:r>
            <a:r>
              <a:rPr lang="en-US" sz="2800" b="1" dirty="0" smtClean="0">
                <a:latin typeface="Times New Roman" panose="02020603050405020304" pitchFamily="18" charset="0"/>
                <a:cs typeface="Times New Roman" panose="02020603050405020304" pitchFamily="18" charset="0"/>
              </a:rPr>
              <a:t>.</a:t>
            </a:r>
          </a:p>
          <a:p>
            <a:r>
              <a:rPr lang="en-US" sz="2800" b="1" dirty="0" smtClean="0">
                <a:latin typeface="Times New Roman" panose="02020603050405020304" pitchFamily="18" charset="0"/>
                <a:cs typeface="Times New Roman" panose="02020603050405020304" pitchFamily="18" charset="0"/>
              </a:rPr>
              <a:t> </a:t>
            </a:r>
            <a:r>
              <a:rPr lang="fr-FR" sz="2800" dirty="0" err="1" smtClean="0">
                <a:latin typeface="Times New Roman" panose="02020603050405020304" pitchFamily="18" charset="0"/>
                <a:cs typeface="Times New Roman" panose="02020603050405020304" pitchFamily="18" charset="0"/>
              </a:rPr>
              <a:t>Crom</a:t>
            </a:r>
            <a:r>
              <a:rPr lang="fr-FR" sz="2800" dirty="0" smtClean="0">
                <a:latin typeface="Times New Roman" panose="02020603050405020304" pitchFamily="18" charset="0"/>
                <a:cs typeface="Times New Roman" panose="02020603050405020304" pitchFamily="18" charset="0"/>
              </a:rPr>
              <a:t> (Z= 24) </a:t>
            </a:r>
            <a:r>
              <a:rPr lang="fr-FR" sz="2800" dirty="0">
                <a:latin typeface="Times New Roman" panose="02020603050405020304" pitchFamily="18" charset="0"/>
                <a:cs typeface="Times New Roman" panose="02020603050405020304" pitchFamily="18" charset="0"/>
              </a:rPr>
              <a:t>là </a:t>
            </a:r>
            <a:r>
              <a:rPr lang="fr-FR" sz="2800" dirty="0" err="1">
                <a:latin typeface="Times New Roman" panose="02020603050405020304" pitchFamily="18" charset="0"/>
                <a:cs typeface="Times New Roman" panose="02020603050405020304" pitchFamily="18" charset="0"/>
              </a:rPr>
              <a:t>kim</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loại</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chuyển</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tiếp</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thuộc</a:t>
            </a:r>
            <a:r>
              <a:rPr lang="fr-FR" sz="2800" dirty="0">
                <a:latin typeface="Times New Roman" panose="02020603050405020304" pitchFamily="18" charset="0"/>
                <a:cs typeface="Times New Roman" panose="02020603050405020304" pitchFamily="18" charset="0"/>
              </a:rPr>
              <a:t> chu </a:t>
            </a:r>
            <a:r>
              <a:rPr lang="fr-FR" sz="2800" dirty="0" err="1">
                <a:latin typeface="Times New Roman" panose="02020603050405020304" pitchFamily="18" charset="0"/>
                <a:cs typeface="Times New Roman" panose="02020603050405020304" pitchFamily="18" charset="0"/>
              </a:rPr>
              <a:t>kì</a:t>
            </a:r>
            <a:r>
              <a:rPr lang="fr-FR" sz="2800" dirty="0">
                <a:latin typeface="Times New Roman" panose="02020603050405020304" pitchFamily="18" charset="0"/>
                <a:cs typeface="Times New Roman" panose="02020603050405020304" pitchFamily="18" charset="0"/>
              </a:rPr>
              <a:t> 4, </a:t>
            </a:r>
            <a:r>
              <a:rPr lang="fr-FR" sz="2800" dirty="0" err="1">
                <a:latin typeface="Times New Roman" panose="02020603050405020304" pitchFamily="18" charset="0"/>
                <a:cs typeface="Times New Roman" panose="02020603050405020304" pitchFamily="18" charset="0"/>
              </a:rPr>
              <a:t>nhóm</a:t>
            </a:r>
            <a:r>
              <a:rPr lang="fr-FR" sz="2800" dirty="0">
                <a:latin typeface="Times New Roman" panose="02020603050405020304" pitchFamily="18" charset="0"/>
                <a:cs typeface="Times New Roman" panose="02020603050405020304" pitchFamily="18" charset="0"/>
              </a:rPr>
              <a:t> VIB, </a:t>
            </a:r>
            <a:r>
              <a:rPr lang="fr-FR" sz="2800" dirty="0" err="1">
                <a:latin typeface="Times New Roman" panose="02020603050405020304" pitchFamily="18" charset="0"/>
                <a:cs typeface="Times New Roman" panose="02020603050405020304" pitchFamily="18" charset="0"/>
              </a:rPr>
              <a:t>có</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cấu</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hình</a:t>
            </a:r>
            <a:r>
              <a:rPr lang="fr-FR" sz="2800" dirty="0">
                <a:latin typeface="Times New Roman" panose="02020603050405020304" pitchFamily="18" charset="0"/>
                <a:cs typeface="Times New Roman" panose="02020603050405020304" pitchFamily="18" charset="0"/>
              </a:rPr>
              <a:t> </a:t>
            </a:r>
            <a:r>
              <a:rPr lang="fr-FR" sz="2800" dirty="0" err="1">
                <a:latin typeface="Times New Roman" panose="02020603050405020304" pitchFamily="18" charset="0"/>
                <a:cs typeface="Times New Roman" panose="02020603050405020304" pitchFamily="18" charset="0"/>
              </a:rPr>
              <a:t>electron</a:t>
            </a:r>
            <a:r>
              <a:rPr lang="fr-FR" sz="2800" dirty="0">
                <a:latin typeface="Times New Roman" panose="02020603050405020304" pitchFamily="18" charset="0"/>
                <a:cs typeface="Times New Roman" panose="02020603050405020304" pitchFamily="18" charset="0"/>
              </a:rPr>
              <a:t> là </a:t>
            </a:r>
            <a:r>
              <a:rPr lang="fr-FR" sz="2800" dirty="0" smtClean="0">
                <a:latin typeface="Times New Roman" panose="02020603050405020304" pitchFamily="18" charset="0"/>
                <a:cs typeface="Times New Roman" panose="02020603050405020304" pitchFamily="18" charset="0"/>
              </a:rPr>
              <a:t>1s</a:t>
            </a:r>
            <a:r>
              <a:rPr lang="fr-FR" sz="2800" baseline="30000" dirty="0" smtClean="0">
                <a:latin typeface="Times New Roman" panose="02020603050405020304" pitchFamily="18" charset="0"/>
                <a:cs typeface="Times New Roman" panose="02020603050405020304" pitchFamily="18" charset="0"/>
              </a:rPr>
              <a:t>2</a:t>
            </a:r>
            <a:r>
              <a:rPr lang="fr-FR" sz="2800" dirty="0" smtClean="0">
                <a:latin typeface="Times New Roman" panose="02020603050405020304" pitchFamily="18" charset="0"/>
                <a:cs typeface="Times New Roman" panose="02020603050405020304" pitchFamily="18" charset="0"/>
              </a:rPr>
              <a:t>2s</a:t>
            </a:r>
            <a:r>
              <a:rPr lang="fr-FR" sz="2800" baseline="30000" dirty="0" smtClean="0">
                <a:latin typeface="Times New Roman" panose="02020603050405020304" pitchFamily="18" charset="0"/>
                <a:cs typeface="Times New Roman" panose="02020603050405020304" pitchFamily="18" charset="0"/>
              </a:rPr>
              <a:t>2</a:t>
            </a:r>
            <a:r>
              <a:rPr lang="fr-FR" sz="2800" dirty="0" smtClean="0">
                <a:latin typeface="Times New Roman" panose="02020603050405020304" pitchFamily="18" charset="0"/>
                <a:cs typeface="Times New Roman" panose="02020603050405020304" pitchFamily="18" charset="0"/>
              </a:rPr>
              <a:t>2p</a:t>
            </a:r>
            <a:r>
              <a:rPr lang="fr-FR" sz="2800" baseline="30000" dirty="0" smtClean="0">
                <a:latin typeface="Times New Roman" panose="02020603050405020304" pitchFamily="18" charset="0"/>
                <a:cs typeface="Times New Roman" panose="02020603050405020304" pitchFamily="18" charset="0"/>
              </a:rPr>
              <a:t>6</a:t>
            </a:r>
            <a:r>
              <a:rPr lang="fr-FR" sz="2800" dirty="0" smtClean="0">
                <a:latin typeface="Times New Roman" panose="02020603050405020304" pitchFamily="18" charset="0"/>
                <a:cs typeface="Times New Roman" panose="02020603050405020304" pitchFamily="18" charset="0"/>
              </a:rPr>
              <a:t>3s</a:t>
            </a:r>
            <a:r>
              <a:rPr lang="fr-FR" sz="2800" baseline="30000" dirty="0" smtClean="0">
                <a:latin typeface="Times New Roman" panose="02020603050405020304" pitchFamily="18" charset="0"/>
                <a:cs typeface="Times New Roman" panose="02020603050405020304" pitchFamily="18" charset="0"/>
              </a:rPr>
              <a:t>2</a:t>
            </a:r>
            <a:r>
              <a:rPr lang="fr-FR" sz="2800" dirty="0" smtClean="0">
                <a:latin typeface="Times New Roman" panose="02020603050405020304" pitchFamily="18" charset="0"/>
                <a:cs typeface="Times New Roman" panose="02020603050405020304" pitchFamily="18" charset="0"/>
              </a:rPr>
              <a:t>3p</a:t>
            </a:r>
            <a:r>
              <a:rPr lang="fr-FR" sz="2800" baseline="30000" dirty="0" smtClean="0">
                <a:latin typeface="Times New Roman" panose="02020603050405020304" pitchFamily="18" charset="0"/>
                <a:cs typeface="Times New Roman" panose="02020603050405020304" pitchFamily="18" charset="0"/>
              </a:rPr>
              <a:t>6</a:t>
            </a:r>
            <a:r>
              <a:rPr lang="fr-FR" sz="2800" dirty="0" smtClean="0">
                <a:latin typeface="Times New Roman" panose="02020603050405020304" pitchFamily="18" charset="0"/>
                <a:cs typeface="Times New Roman" panose="02020603050405020304" pitchFamily="18" charset="0"/>
              </a:rPr>
              <a:t>3d</a:t>
            </a:r>
            <a:r>
              <a:rPr lang="fr-FR" sz="2800" baseline="30000" dirty="0" smtClean="0">
                <a:latin typeface="Times New Roman" panose="02020603050405020304" pitchFamily="18" charset="0"/>
                <a:cs typeface="Times New Roman" panose="02020603050405020304" pitchFamily="18" charset="0"/>
              </a:rPr>
              <a:t>5</a:t>
            </a:r>
            <a:r>
              <a:rPr lang="fr-FR" sz="2800" dirty="0" smtClean="0">
                <a:latin typeface="Times New Roman" panose="02020603050405020304" pitchFamily="18" charset="0"/>
                <a:cs typeface="Times New Roman" panose="02020603050405020304" pitchFamily="18" charset="0"/>
              </a:rPr>
              <a:t>4s</a:t>
            </a:r>
            <a:r>
              <a:rPr lang="fr-FR" sz="2800" baseline="30000" dirty="0" smtClean="0">
                <a:latin typeface="Times New Roman" panose="02020603050405020304" pitchFamily="18" charset="0"/>
                <a:cs typeface="Times New Roman" panose="02020603050405020304" pitchFamily="18" charset="0"/>
              </a:rPr>
              <a:t>1</a:t>
            </a:r>
          </a:p>
          <a:p>
            <a:endParaRPr lang="fr-FR" sz="2800" baseline="30000" dirty="0" smtClean="0">
              <a:latin typeface="Times New Roman" panose="02020603050405020304" pitchFamily="18" charset="0"/>
              <a:cs typeface="Times New Roman" panose="02020603050405020304" pitchFamily="18" charset="0"/>
            </a:endParaRPr>
          </a:p>
          <a:p>
            <a:endParaRPr lang="fr-FR" sz="2800" baseline="30000"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1.2. Tính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vật</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lí</a:t>
            </a:r>
            <a:endParaRPr lang="en-US" sz="2800" b="1" dirty="0" smtClean="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Crom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chảy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nặng</a:t>
            </a:r>
            <a:r>
              <a:rPr lang="en-US" sz="2800" dirty="0">
                <a:latin typeface="Times New Roman" panose="02020603050405020304" pitchFamily="18" charset="0"/>
                <a:cs typeface="Times New Roman" panose="02020603050405020304" pitchFamily="18" charset="0"/>
              </a:rPr>
              <a:t>, d = 7,2 g/cm</a:t>
            </a:r>
            <a:r>
              <a:rPr lang="en-US" sz="2800" baseline="30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p>
          <a:p>
            <a:endParaRPr lang="en-US" sz="2800" dirty="0" smtClean="0">
              <a:latin typeface="Times New Roman" panose="020206030504050203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endParaRPr lang="en-US" sz="2800" baseline="30000" dirty="0">
              <a:latin typeface="Times New Roman" panose="02020603050405020304" pitchFamily="18" charset="0"/>
              <a:cs typeface="Times New Roman" panose="02020603050405020304" pitchFamily="18" charset="0"/>
            </a:endParaRPr>
          </a:p>
        </p:txBody>
      </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 calcmode="lin" valueType="num">
                                      <p:cBhvr additive="base">
                                        <p:cTn id="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anim calcmode="lin" valueType="num">
                                      <p:cBhvr additive="base">
                                        <p:cTn id="1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0" y="0"/>
            <a:ext cx="915196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Crom</a:t>
            </a:r>
            <a:endParaRPr lang="en-US" sz="3600" b="1" dirty="0">
              <a:solidFill>
                <a:schemeClr val="bg1"/>
              </a:solidFill>
              <a:latin typeface="Times New Roman" pitchFamily="18" charset="0"/>
              <a:cs typeface="Times New Roman" pitchFamily="18" charset="0"/>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mc:AlternateContent xmlns:mc="http://schemas.openxmlformats.org/markup-compatibility/2006" xmlns:a14="http://schemas.microsoft.com/office/drawing/2010/main">
        <mc:Choice Requires="a14">
          <p:sp>
            <p:nvSpPr>
              <p:cNvPr id="2" name="TextBox 1"/>
              <p:cNvSpPr txBox="1"/>
              <p:nvPr/>
            </p:nvSpPr>
            <p:spPr>
              <a:xfrm>
                <a:off x="152400" y="738484"/>
                <a:ext cx="8839200" cy="54684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1.3. Tính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học</a:t>
                </a:r>
              </a:p>
              <a:p>
                <a:r>
                  <a:rPr lang="en-US" sz="2800" dirty="0" err="1" smtClean="0">
                    <a:latin typeface="Times New Roman" panose="02020603050405020304" pitchFamily="18" charset="0"/>
                    <a:cs typeface="Times New Roman" panose="02020603050405020304" pitchFamily="18" charset="0"/>
                  </a:rPr>
                  <a:t>Crom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loại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tính </a:t>
                </a:r>
                <a:r>
                  <a:rPr lang="en-US" sz="2800" dirty="0" err="1" smtClean="0">
                    <a:latin typeface="Times New Roman" panose="02020603050405020304" pitchFamily="18" charset="0"/>
                    <a:cs typeface="Times New Roman" panose="02020603050405020304" pitchFamily="18" charset="0"/>
                  </a:rPr>
                  <a:t>khử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mạnh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sắt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Crom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oxi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hóa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+ 1 </a:t>
                </a:r>
                <a:r>
                  <a:rPr lang="en-US" sz="2800" dirty="0" err="1" smtClean="0">
                    <a:latin typeface="Times New Roman" panose="02020603050405020304" pitchFamily="18" charset="0"/>
                    <a:cs typeface="Times New Roman" panose="02020603050405020304" pitchFamily="18" charset="0"/>
                  </a:rPr>
                  <a:t>đến</a:t>
                </a:r>
                <a:r>
                  <a:rPr lang="en-US" sz="2800" dirty="0" smtClean="0">
                    <a:latin typeface="Times New Roman" panose="02020603050405020304" pitchFamily="18" charset="0"/>
                    <a:cs typeface="Times New Roman" panose="02020603050405020304" pitchFamily="18" charset="0"/>
                  </a:rPr>
                  <a:t> + 6 ( </a:t>
                </a:r>
                <a:r>
                  <a:rPr lang="en-US" sz="2800" dirty="0" err="1" smtClean="0">
                    <a:latin typeface="Times New Roman" panose="02020603050405020304" pitchFamily="18" charset="0"/>
                    <a:cs typeface="Times New Roman" panose="02020603050405020304" pitchFamily="18" charset="0"/>
                  </a:rPr>
                  <a:t>thường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gặp</a:t>
                </a:r>
                <a:r>
                  <a:rPr lang="en-US" sz="2800" dirty="0" smtClean="0">
                    <a:latin typeface="Times New Roman" panose="02020603050405020304" pitchFamily="18" charset="0"/>
                    <a:cs typeface="Times New Roman" panose="02020603050405020304" pitchFamily="18" charset="0"/>
                  </a:rPr>
                  <a:t> +2, +3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+6).</a:t>
                </a:r>
                <a:endParaRPr lang="en-US" sz="2800"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1.3.1.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phi </a:t>
                </a:r>
                <a:r>
                  <a:rPr lang="en-US" sz="2800" b="1" dirty="0" err="1" smtClean="0">
                    <a:latin typeface="Times New Roman" panose="02020603050405020304" pitchFamily="18" charset="0"/>
                    <a:cs typeface="Times New Roman" panose="02020603050405020304" pitchFamily="18" charset="0"/>
                  </a:rPr>
                  <a:t>kim</a:t>
                </a:r>
                <a:endParaRPr lang="en-US" sz="2800" b="1"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4Cr   +  3O</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rPr>
                        </m:ctrlPr>
                      </m:groupChrPr>
                      <m:e>
                        <m:r>
                          <m:rPr>
                            <m:brk m:alnAt="2"/>
                          </m:rPr>
                          <a:rPr lang="en-US" sz="2800" b="0" i="1" smtClean="0">
                            <a:latin typeface="Cambria Math" panose="02040503050406030204" pitchFamily="18" charset="0"/>
                            <a:cs typeface="Times New Roman" panose="02020603050405020304" pitchFamily="18" charset="0"/>
                          </a:rPr>
                          <m:t>𝑡</m:t>
                        </m:r>
                        <m:r>
                          <a:rPr lang="en-US" sz="2800" b="0" i="1" baseline="30000" smtClean="0">
                            <a:latin typeface="Cambria Math" panose="02040503050406030204" pitchFamily="18" charset="0"/>
                            <a:cs typeface="Times New Roman" panose="02020603050405020304" pitchFamily="18" charset="0"/>
                          </a:rPr>
                          <m:t>𝑜</m:t>
                        </m:r>
                      </m:e>
                    </m:groupChr>
                  </m:oMath>
                </a14:m>
                <a:r>
                  <a:rPr lang="en-US" sz="2800" baseline="-250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Cr</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	2Cr  </a:t>
                </a:r>
                <a:r>
                  <a:rPr lang="en-US" sz="2800" dirty="0">
                    <a:latin typeface="Times New Roman" panose="02020603050405020304" pitchFamily="18" charset="0"/>
                    <a:cs typeface="Times New Roman" panose="02020603050405020304" pitchFamily="18" charset="0"/>
                  </a:rPr>
                  <a:t>+  3</a:t>
                </a:r>
                <a:r>
                  <a:rPr lang="en-US" sz="2800" dirty="0" smtClean="0">
                    <a:latin typeface="Times New Roman" panose="02020603050405020304" pitchFamily="18" charset="0"/>
                    <a:cs typeface="Times New Roman" panose="02020603050405020304" pitchFamily="18" charset="0"/>
                  </a:rPr>
                  <a:t>Cl</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rPr>
                        </m:ctrlPr>
                      </m:groupChrPr>
                      <m:e>
                        <m:r>
                          <m:rPr>
                            <m:brk m:alnAt="2"/>
                          </m:rPr>
                          <a:rPr lang="en-US" sz="2800" i="1">
                            <a:latin typeface="Cambria Math" panose="02040503050406030204" pitchFamily="18" charset="0"/>
                            <a:cs typeface="Times New Roman" panose="02020603050405020304" pitchFamily="18" charset="0"/>
                          </a:rPr>
                          <m:t>𝑡</m:t>
                        </m:r>
                        <m:r>
                          <a:rPr lang="en-US" sz="2800" i="1" baseline="30000">
                            <a:latin typeface="Cambria Math" panose="02040503050406030204" pitchFamily="18" charset="0"/>
                            <a:cs typeface="Times New Roman" panose="02020603050405020304" pitchFamily="18" charset="0"/>
                          </a:rPr>
                          <m:t>𝑜</m:t>
                        </m:r>
                      </m:e>
                    </m:groupChr>
                  </m:oMath>
                </a14:m>
                <a:r>
                  <a:rPr lang="en-US" sz="2800" baseline="-25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2CrCl</a:t>
                </a:r>
                <a:r>
                  <a:rPr lang="en-US" sz="2800" baseline="-25000" dirty="0">
                    <a:latin typeface="Times New Roman" panose="02020603050405020304" pitchFamily="18" charset="0"/>
                    <a:cs typeface="Times New Roman" panose="02020603050405020304" pitchFamily="18" charset="0"/>
                  </a:rPr>
                  <a:t>3</a:t>
                </a:r>
                <a:r>
                  <a:rPr lang="en-US" sz="2800" baseline="-250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p>
              <a:p>
                <a:r>
                  <a:rPr lang="en-US" sz="2800" b="1" dirty="0" smtClean="0">
                    <a:latin typeface="Times New Roman" panose="02020603050405020304" pitchFamily="18" charset="0"/>
                    <a:cs typeface="Times New Roman" panose="02020603050405020304" pitchFamily="18" charset="0"/>
                  </a:rPr>
                  <a:t>1.3.2</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axit</a:t>
                </a:r>
                <a:r>
                  <a:rPr lang="en-US" sz="2800" b="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HCl</a:t>
                </a:r>
                <a:r>
                  <a:rPr lang="en-US" sz="2800" i="1" dirty="0">
                    <a:latin typeface="Times New Roman" panose="02020603050405020304" pitchFamily="18" charset="0"/>
                    <a:cs typeface="Times New Roman" panose="02020603050405020304" pitchFamily="18" charset="0"/>
                  </a:rPr>
                  <a:t>, H</a:t>
                </a:r>
                <a:r>
                  <a:rPr lang="en-US" sz="2800" i="1" baseline="-25000" dirty="0">
                    <a:latin typeface="Times New Roman" panose="02020603050405020304" pitchFamily="18" charset="0"/>
                    <a:cs typeface="Times New Roman" panose="02020603050405020304" pitchFamily="18" charset="0"/>
                  </a:rPr>
                  <a:t>2</a:t>
                </a:r>
                <a:r>
                  <a:rPr lang="en-US" sz="2800" i="1" dirty="0">
                    <a:latin typeface="Times New Roman" panose="02020603050405020304" pitchFamily="18" charset="0"/>
                    <a:cs typeface="Times New Roman" panose="02020603050405020304" pitchFamily="18" charset="0"/>
                  </a:rPr>
                  <a:t>SO</a:t>
                </a:r>
                <a:r>
                  <a:rPr lang="en-US" sz="2800" i="1" baseline="-25000" dirty="0">
                    <a:latin typeface="Times New Roman" panose="02020603050405020304" pitchFamily="18" charset="0"/>
                    <a:cs typeface="Times New Roman" panose="02020603050405020304" pitchFamily="18" charset="0"/>
                  </a:rPr>
                  <a:t>4</a:t>
                </a:r>
                <a:r>
                  <a:rPr lang="en-US" sz="2800"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loãng</a:t>
                </a:r>
                <a:endParaRPr lang="en-US" sz="2800" b="1" dirty="0">
                  <a:latin typeface="Times New Roman" panose="02020603050405020304" pitchFamily="18" charset="0"/>
                  <a:cs typeface="Times New Roman" panose="02020603050405020304" pitchFamily="18" charset="0"/>
                </a:endParaRPr>
              </a:p>
              <a:p>
                <a:pPr algn="just">
                  <a:lnSpc>
                    <a:spcPct val="107000"/>
                  </a:lnSpc>
                  <a:spcBef>
                    <a:spcPts val="600"/>
                  </a:spcBef>
                  <a:spcAft>
                    <a:spcPts val="0"/>
                  </a:spcAft>
                </a:pP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Cr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+ 2HCl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CrCl</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baseline="300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Cr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SO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CrSO</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baseline="300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p>
              <a:p>
                <a:pPr algn="just">
                  <a:lnSpc>
                    <a:spcPct val="107000"/>
                  </a:lnSpc>
                  <a:spcBef>
                    <a:spcPts val="600"/>
                  </a:spcBef>
                  <a:spcAft>
                    <a:spcPts val="0"/>
                  </a:spcAft>
                </a:pPr>
                <a:r>
                  <a:rPr lang="en-US" sz="2800" b="1" dirty="0" err="1" smtClean="0">
                    <a:latin typeface="Times New Roman" panose="02020603050405020304" pitchFamily="18" charset="0"/>
                    <a:cs typeface="Times New Roman" panose="02020603050405020304" pitchFamily="18" charset="0"/>
                  </a:rPr>
                  <a:t>Lưu</a:t>
                </a:r>
                <a:r>
                  <a:rPr lang="en-US" sz="2800" b="1" dirty="0" smtClean="0">
                    <a:latin typeface="Times New Roman" panose="02020603050405020304" pitchFamily="18" charset="0"/>
                    <a:cs typeface="Times New Roman" panose="02020603050405020304" pitchFamily="18" charset="0"/>
                  </a:rPr>
                  <a:t> ý:</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Crom</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axit</a:t>
                </a:r>
                <a:r>
                  <a:rPr lang="en-US" sz="2800" dirty="0">
                    <a:latin typeface="Times New Roman" panose="02020603050405020304" pitchFamily="18" charset="0"/>
                    <a:cs typeface="Times New Roman" panose="02020603050405020304" pitchFamily="18" charset="0"/>
                  </a:rPr>
                  <a:t> 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SO</a:t>
                </a:r>
                <a:r>
                  <a:rPr lang="en-US" sz="2800" baseline="-25000" dirty="0">
                    <a:latin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HNO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đặc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nguội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giống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như</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nhôm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sắt</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152400" y="738484"/>
                <a:ext cx="8839200" cy="5468420"/>
              </a:xfrm>
              <a:prstGeom prst="rect">
                <a:avLst/>
              </a:prstGeom>
              <a:blipFill>
                <a:blip r:embed="rId4"/>
                <a:stretch>
                  <a:fillRect l="-1379" t="-1115" r="-1379" b="-1672"/>
                </a:stretch>
              </a:blipFill>
            </p:spPr>
            <p:txBody>
              <a:bodyPr/>
              <a:lstStyle/>
              <a:p>
                <a:r>
                  <a:rPr lang="en-US">
                    <a:noFill/>
                  </a:rPr>
                  <a:t> </a:t>
                </a:r>
              </a:p>
            </p:txBody>
          </p:sp>
        </mc:Fallback>
      </mc:AlternateContent>
    </p:spTree>
    <p:extLst>
      <p:ext uri="{BB962C8B-B14F-4D97-AF65-F5344CB8AC3E}">
        <p14:creationId xmlns:p14="http://schemas.microsoft.com/office/powerpoint/2010/main" val="278881540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 calcmode="lin" valueType="num">
                                      <p:cBhvr additive="base">
                                        <p:cTn id="3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 calcmode="lin" valueType="num">
                                      <p:cBhvr additive="base">
                                        <p:cTn id="3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 calcmode="lin" valueType="num">
                                      <p:cBhvr additive="base">
                                        <p:cTn id="43"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0" y="0"/>
            <a:ext cx="915196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Crom</a:t>
            </a:r>
            <a:endParaRPr lang="en-US" sz="3600" b="1" dirty="0">
              <a:solidFill>
                <a:schemeClr val="bg1"/>
              </a:solidFill>
              <a:latin typeface="Times New Roman" pitchFamily="18" charset="0"/>
              <a:cs typeface="Times New Roman" pitchFamily="18" charset="0"/>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mc:AlternateContent xmlns:mc="http://schemas.openxmlformats.org/markup-compatibility/2006">
        <mc:Choice xmlns:a14="http://schemas.microsoft.com/office/drawing/2010/main" Requires="a14">
          <p:sp>
            <p:nvSpPr>
              <p:cNvPr id="2" name="TextBox 1"/>
              <p:cNvSpPr txBox="1"/>
              <p:nvPr/>
            </p:nvSpPr>
            <p:spPr>
              <a:xfrm>
                <a:off x="152400" y="738484"/>
                <a:ext cx="8839200" cy="372531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1.4. </a:t>
                </a:r>
                <a:r>
                  <a:rPr lang="en-US" sz="2800" b="1" dirty="0" err="1" smtClean="0">
                    <a:latin typeface="Times New Roman" panose="02020603050405020304" pitchFamily="18" charset="0"/>
                    <a:cs typeface="Times New Roman" panose="02020603050405020304" pitchFamily="18" charset="0"/>
                  </a:rPr>
                  <a:t>Ứng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r>
                  <a:rPr lang="en-US" sz="2800" b="1" dirty="0" smtClean="0">
                    <a:latin typeface="Times New Roman" panose="02020603050405020304" pitchFamily="18" charset="0"/>
                    <a:cs typeface="Times New Roman" panose="02020603050405020304" pitchFamily="18" charset="0"/>
                  </a:rPr>
                  <a:t>:</a:t>
                </a:r>
              </a:p>
              <a:p>
                <a:pPr marL="514350" indent="-514350">
                  <a:buFont typeface="Wingdings" panose="05000000000000000000" pitchFamily="2" charset="2"/>
                  <a:buChar char="ü"/>
                </a:pP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nghiệp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crom</a:t>
                </a:r>
                <a:r>
                  <a:rPr lang="en-US" sz="2800" dirty="0" smtClean="0">
                    <a:latin typeface="Times New Roman" panose="02020603050405020304" pitchFamily="18" charset="0"/>
                    <a:cs typeface="Times New Roman" panose="02020603050405020304" pitchFamily="18" charset="0"/>
                  </a:rPr>
                  <a:t> được </a:t>
                </a:r>
                <a:r>
                  <a:rPr lang="en-US" sz="2800" dirty="0" err="1" smtClean="0">
                    <a:latin typeface="Times New Roman" panose="02020603050405020304" pitchFamily="18" charset="0"/>
                    <a:cs typeface="Times New Roman" panose="02020603050405020304" pitchFamily="18" charset="0"/>
                  </a:rPr>
                  <a:t>dùng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thép</a:t>
                </a:r>
                <a:r>
                  <a:rPr lang="en-US" sz="2800" dirty="0" smtClean="0">
                    <a:latin typeface="Times New Roman" panose="02020603050405020304" pitchFamily="18" charset="0"/>
                    <a:cs typeface="Times New Roman" panose="02020603050405020304" pitchFamily="18" charset="0"/>
                  </a:rPr>
                  <a:t>.</a:t>
                </a:r>
              </a:p>
              <a:p>
                <a:pPr marL="514350" indent="-514350">
                  <a:buFont typeface="Wingdings" panose="05000000000000000000" pitchFamily="2" charset="2"/>
                  <a:buChar char="ü"/>
                </a:pP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đời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sống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nhiều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vật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thép</a:t>
                </a:r>
                <a:r>
                  <a:rPr lang="en-US" sz="2800" dirty="0" smtClean="0">
                    <a:latin typeface="Times New Roman" panose="02020603050405020304" pitchFamily="18" charset="0"/>
                    <a:cs typeface="Times New Roman" panose="02020603050405020304" pitchFamily="18" charset="0"/>
                  </a:rPr>
                  <a:t> được </a:t>
                </a:r>
                <a:r>
                  <a:rPr lang="en-US" sz="2800" dirty="0" err="1" smtClean="0">
                    <a:latin typeface="Times New Roman" panose="02020603050405020304" pitchFamily="18" charset="0"/>
                    <a:cs typeface="Times New Roman" panose="02020603050405020304" pitchFamily="18" charset="0"/>
                  </a:rPr>
                  <a:t>mạ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crom</a:t>
                </a:r>
                <a:r>
                  <a:rPr lang="en-US" sz="2800" dirty="0" smtClean="0">
                    <a:latin typeface="Times New Roman" panose="02020603050405020304" pitchFamily="18" charset="0"/>
                    <a:cs typeface="Times New Roman" panose="02020603050405020304" pitchFamily="18" charset="0"/>
                  </a:rPr>
                  <a:t>.</a:t>
                </a: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1.5. </a:t>
                </a:r>
                <a:r>
                  <a:rPr lang="en-US" sz="2800" b="1" dirty="0" err="1" smtClean="0">
                    <a:latin typeface="Times New Roman" panose="02020603050405020304" pitchFamily="18" charset="0"/>
                    <a:cs typeface="Times New Roman" panose="02020603050405020304" pitchFamily="18" charset="0"/>
                  </a:rPr>
                  <a:t>Điều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chế</a:t>
                </a:r>
                <a:endParaRPr lang="en-US" sz="2800" b="1" dirty="0" smtClean="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Crom</a:t>
                </a:r>
                <a:r>
                  <a:rPr lang="en-US" sz="2800" dirty="0" smtClean="0">
                    <a:latin typeface="Times New Roman" panose="02020603050405020304" pitchFamily="18" charset="0"/>
                    <a:cs typeface="Times New Roman" panose="02020603050405020304" pitchFamily="18" charset="0"/>
                  </a:rPr>
                  <a:t> được </a:t>
                </a:r>
                <a:r>
                  <a:rPr lang="en-US" sz="2800" dirty="0" err="1" smtClean="0">
                    <a:latin typeface="Times New Roman" panose="02020603050405020304" pitchFamily="18" charset="0"/>
                    <a:cs typeface="Times New Roman" panose="02020603050405020304" pitchFamily="18" charset="0"/>
                  </a:rPr>
                  <a:t>điều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nhiệt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nhôm</a:t>
                </a:r>
                <a:r>
                  <a:rPr lang="en-US" sz="2800" dirty="0" smtClean="0">
                    <a:latin typeface="Times New Roman" panose="02020603050405020304" pitchFamily="18" charset="0"/>
                    <a:cs typeface="Times New Roman" panose="02020603050405020304" pitchFamily="18" charset="0"/>
                  </a:rPr>
                  <a:t>:</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Cr</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  2Al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rPr>
                        </m:ctrlPr>
                      </m:groupChrPr>
                      <m:e>
                        <m:r>
                          <m:rPr>
                            <m:brk m:alnAt="2"/>
                          </m:rPr>
                          <a:rPr lang="en-US" sz="2800" b="0" i="1"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𝑡𝑜</m:t>
                        </m:r>
                        <m:r>
                          <a:rPr lang="en-US" sz="2800" b="0" i="1" baseline="30000" smtClean="0">
                            <a:latin typeface="Cambria Math" panose="02040503050406030204" pitchFamily="18" charset="0"/>
                            <a:cs typeface="Times New Roman" panose="02020603050405020304" pitchFamily="18" charset="0"/>
                          </a:rPr>
                          <m:t>     </m:t>
                        </m:r>
                      </m:e>
                    </m:groupChr>
                  </m:oMath>
                </a14:m>
                <a:r>
                  <a:rPr lang="en-US" sz="2800" dirty="0" smtClean="0">
                    <a:latin typeface="Times New Roman" panose="02020603050405020304" pitchFamily="18" charset="0"/>
                    <a:cs typeface="Times New Roman" panose="02020603050405020304" pitchFamily="18" charset="0"/>
                  </a:rPr>
                  <a:t> 2Cr   +  Al</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3</a:t>
                </a:r>
                <a:endParaRPr lang="en-US" sz="2800" baseline="-25000" dirty="0">
                  <a:latin typeface="Times New Roman" panose="02020603050405020304" pitchFamily="18" charset="0"/>
                  <a:cs typeface="Times New Roman" panose="02020603050405020304" pitchFamily="18" charset="0"/>
                </a:endParaRPr>
              </a:p>
            </p:txBody>
          </p:sp>
        </mc:Choice>
        <mc:Fallback>
          <p:sp>
            <p:nvSpPr>
              <p:cNvPr id="2" name="TextBox 1"/>
              <p:cNvSpPr txBox="1">
                <a:spLocks noRot="1" noChangeAspect="1" noMove="1" noResize="1" noEditPoints="1" noAdjustHandles="1" noChangeArrowheads="1" noChangeShapeType="1" noTextEdit="1"/>
              </p:cNvSpPr>
              <p:nvPr/>
            </p:nvSpPr>
            <p:spPr>
              <a:xfrm>
                <a:off x="152400" y="738484"/>
                <a:ext cx="8839200" cy="3725315"/>
              </a:xfrm>
              <a:prstGeom prst="rect">
                <a:avLst/>
              </a:prstGeom>
              <a:blipFill>
                <a:blip r:embed="rId4"/>
                <a:stretch>
                  <a:fillRect l="-1379" t="-1637" b="-2619"/>
                </a:stretch>
              </a:blipFill>
            </p:spPr>
            <p:txBody>
              <a:bodyPr/>
              <a:lstStyle/>
              <a:p>
                <a:r>
                  <a:rPr lang="en-US">
                    <a:noFill/>
                  </a:rPr>
                  <a:t> </a:t>
                </a:r>
              </a:p>
            </p:txBody>
          </p:sp>
        </mc:Fallback>
      </mc:AlternateContent>
    </p:spTree>
    <p:extLst>
      <p:ext uri="{BB962C8B-B14F-4D97-AF65-F5344CB8AC3E}">
        <p14:creationId xmlns:p14="http://schemas.microsoft.com/office/powerpoint/2010/main" val="359461837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 calcmode="lin" valueType="num">
                                      <p:cBhvr additive="base">
                                        <p:cTn id="3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Hợp</a:t>
            </a:r>
            <a:r>
              <a:rPr lang="en-US" sz="3600" b="1" dirty="0" smtClean="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chất</a:t>
            </a:r>
            <a:r>
              <a:rPr lang="en-US" sz="3600" b="1" dirty="0" smtClean="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của</a:t>
            </a:r>
            <a:r>
              <a:rPr lang="en-US" sz="3600" b="1" dirty="0" smtClean="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Crom</a:t>
            </a:r>
            <a:endParaRPr lang="en-US" sz="3600" b="1" dirty="0">
              <a:solidFill>
                <a:schemeClr val="bg1"/>
              </a:solidFill>
              <a:latin typeface="Times New Roman" pitchFamily="18" charset="0"/>
              <a:cs typeface="Times New Roman" pitchFamily="18" charset="0"/>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152400" y="786851"/>
            <a:ext cx="8686800" cy="523220"/>
          </a:xfrm>
          <a:prstGeom prst="rect">
            <a:avLst/>
          </a:prstGeom>
        </p:spPr>
        <p:txBody>
          <a:bodyPr wrap="square">
            <a:spAutoFit/>
          </a:bodyPr>
          <a:lstStyle/>
          <a:p>
            <a:r>
              <a:rPr lang="vi-VN" sz="2800" b="1" dirty="0">
                <a:latin typeface="+mj-lt"/>
              </a:rPr>
              <a:t>2.1. Hợp chất crom (III</a:t>
            </a:r>
            <a:r>
              <a:rPr lang="vi-VN" sz="2800" b="1" dirty="0" smtClean="0">
                <a:latin typeface="+mj-lt"/>
              </a:rPr>
              <a:t>)</a:t>
            </a:r>
            <a:endParaRPr lang="en-US" sz="2800" b="1" dirty="0">
              <a:latin typeface="+mj-lt"/>
            </a:endParaRPr>
          </a:p>
        </p:txBody>
      </p:sp>
      <p:sp>
        <p:nvSpPr>
          <p:cNvPr id="2" name="Rectangle 1"/>
          <p:cNvSpPr/>
          <p:nvPr/>
        </p:nvSpPr>
        <p:spPr>
          <a:xfrm>
            <a:off x="160360" y="1342728"/>
            <a:ext cx="8907440" cy="4747710"/>
          </a:xfrm>
          <a:prstGeom prst="rect">
            <a:avLst/>
          </a:prstGeom>
        </p:spPr>
        <p:txBody>
          <a:bodyPr wrap="square">
            <a:spAutoFit/>
          </a:bodyPr>
          <a:lstStyle/>
          <a:p>
            <a:pPr algn="just">
              <a:lnSpc>
                <a:spcPct val="107000"/>
              </a:lnSpc>
              <a:spcBef>
                <a:spcPts val="600"/>
              </a:spcBef>
              <a:spcAft>
                <a:spcPts val="0"/>
              </a:spcAft>
              <a:tabLst>
                <a:tab pos="6031230" algn="l"/>
              </a:tabLst>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2.1.1.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Crom</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(III)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oxit</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Cr</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oxit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lưỡng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tính, tan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axit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kiềm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đặc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Cr</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6HCl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2CrCl</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+ 3H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Cr</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3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2NaOH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2NaCrO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tabLst>
                <a:tab pos="6031230" algn="l"/>
              </a:tabLst>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2.1.2.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Crom</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(III)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hidroxit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Cr(OH)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hidroxit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lưỡng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tính,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vừa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bazơ</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kiềm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axit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Cr(OH)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NaOH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NaCrO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2H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Cr(OH)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3HCl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CrCl</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3H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745879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anim calcmode="lin" valueType="num">
                                      <p:cBhvr additive="base">
                                        <p:cTn id="2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anim calcmode="lin" valueType="num">
                                      <p:cBhvr additive="base">
                                        <p:cTn id="3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 calcmode="lin" valueType="num">
                                      <p:cBhvr additive="base">
                                        <p:cTn id="3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Hợp</a:t>
            </a:r>
            <a:r>
              <a:rPr lang="en-US" sz="3600" b="1" dirty="0" smtClean="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chất</a:t>
            </a:r>
            <a:r>
              <a:rPr lang="en-US" sz="3600" b="1" dirty="0" smtClean="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của</a:t>
            </a:r>
            <a:r>
              <a:rPr lang="en-US" sz="3600" b="1" dirty="0" smtClean="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Crom</a:t>
            </a:r>
            <a:endParaRPr lang="en-US" sz="3600" b="1" dirty="0">
              <a:solidFill>
                <a:schemeClr val="bg1"/>
              </a:solidFill>
              <a:latin typeface="Times New Roman" pitchFamily="18" charset="0"/>
              <a:cs typeface="Times New Roman" pitchFamily="18" charset="0"/>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152400" y="685800"/>
            <a:ext cx="8686800" cy="523220"/>
          </a:xfrm>
          <a:prstGeom prst="rect">
            <a:avLst/>
          </a:prstGeom>
        </p:spPr>
        <p:txBody>
          <a:bodyPr wrap="square">
            <a:spAutoFit/>
          </a:bodyPr>
          <a:lstStyle/>
          <a:p>
            <a:r>
              <a:rPr lang="vi-VN" sz="2800" b="1" dirty="0">
                <a:latin typeface="+mj-lt"/>
              </a:rPr>
              <a:t>2.2. Hợp chất crom (VI)</a:t>
            </a:r>
            <a:endParaRPr lang="en-US" sz="2800" b="1" dirty="0">
              <a:latin typeface="+mj-lt"/>
            </a:endParaRPr>
          </a:p>
        </p:txBody>
      </p:sp>
      <p:sp>
        <p:nvSpPr>
          <p:cNvPr id="3" name="Rectangle 2"/>
          <p:cNvSpPr/>
          <p:nvPr/>
        </p:nvSpPr>
        <p:spPr>
          <a:xfrm>
            <a:off x="152400" y="1143000"/>
            <a:ext cx="8763000" cy="5388463"/>
          </a:xfrm>
          <a:prstGeom prst="rect">
            <a:avLst/>
          </a:prstGeom>
        </p:spPr>
        <p:txBody>
          <a:bodyPr wrap="square">
            <a:spAutoFit/>
          </a:bodyPr>
          <a:lstStyle/>
          <a:p>
            <a:pPr algn="just">
              <a:lnSpc>
                <a:spcPct val="107000"/>
              </a:lnSpc>
              <a:spcBef>
                <a:spcPts val="600"/>
              </a:spcBef>
              <a:spcAft>
                <a:spcPts val="0"/>
              </a:spcAft>
              <a:tabLst>
                <a:tab pos="6031230" algn="l"/>
              </a:tabLst>
            </a:pP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2.2.1.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Crom</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(VI) </a:t>
            </a:r>
            <a:r>
              <a:rPr lang="en-US" sz="2600" b="1" dirty="0" err="1" smtClean="0">
                <a:latin typeface="Times New Roman" panose="02020603050405020304" pitchFamily="18" charset="0"/>
                <a:ea typeface="Times New Roman" panose="02020603050405020304" pitchFamily="18" charset="0"/>
                <a:cs typeface="Times New Roman" panose="02020603050405020304" pitchFamily="18" charset="0"/>
              </a:rPr>
              <a:t>oxit</a:t>
            </a: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CrO</a:t>
            </a:r>
            <a:r>
              <a:rPr lang="en-US" sz="2600" baseline="-25000" dirty="0" smtClean="0">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oxi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hoá</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rất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mạnh</a:t>
            </a: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Bef>
                <a:spcPts val="600"/>
              </a:spcBef>
              <a:spcAft>
                <a:spcPts val="0"/>
              </a:spcAft>
            </a:pPr>
            <a:r>
              <a:rPr lang="en-US" sz="2600" dirty="0">
                <a:latin typeface="Times New Roman" panose="02020603050405020304" pitchFamily="18" charset="0"/>
                <a:ea typeface="Times New Roman" panose="02020603050405020304" pitchFamily="18" charset="0"/>
                <a:cs typeface="Times New Roman" panose="02020603050405020304" pitchFamily="18" charset="0"/>
              </a:rPr>
              <a:t>2CrO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+ 2NH</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Cr</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 N</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+ 3H</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a:t>
            </a: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600" dirty="0">
                <a:latin typeface="Times New Roman" panose="02020603050405020304" pitchFamily="18" charset="0"/>
                <a:ea typeface="Times New Roman" panose="02020603050405020304" pitchFamily="18" charset="0"/>
                <a:cs typeface="Times New Roman" panose="02020603050405020304" pitchFamily="18" charset="0"/>
              </a:rPr>
              <a:t>CrO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oxit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axit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H</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hỗn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2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axit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Bef>
                <a:spcPts val="600"/>
              </a:spcBef>
              <a:spcAft>
                <a:spcPts val="0"/>
              </a:spcAft>
            </a:pPr>
            <a:r>
              <a:rPr lang="en-US" sz="2600" dirty="0">
                <a:latin typeface="Times New Roman" panose="02020603050405020304" pitchFamily="18" charset="0"/>
                <a:ea typeface="Times New Roman" panose="02020603050405020304" pitchFamily="18" charset="0"/>
                <a:cs typeface="Times New Roman" panose="02020603050405020304" pitchFamily="18" charset="0"/>
              </a:rPr>
              <a:t>CrO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  H</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   </a:t>
            </a:r>
            <a:r>
              <a:rPr lang="en-US" sz="26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H</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CrO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axit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cromic</a:t>
            </a: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Bef>
                <a:spcPts val="600"/>
              </a:spcBef>
              <a:spcAft>
                <a:spcPts val="0"/>
              </a:spcAft>
            </a:pPr>
            <a:r>
              <a:rPr lang="en-US" sz="2600" dirty="0">
                <a:latin typeface="Times New Roman" panose="02020603050405020304" pitchFamily="18" charset="0"/>
                <a:ea typeface="Times New Roman" panose="02020603050405020304" pitchFamily="18" charset="0"/>
                <a:cs typeface="Times New Roman" panose="02020603050405020304" pitchFamily="18" charset="0"/>
              </a:rPr>
              <a:t>2CrO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 H</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  </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H</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Cr</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7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axit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đicromic</a:t>
            </a: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tabLst>
                <a:tab pos="6031230" algn="l"/>
              </a:tabLst>
            </a:pP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2.2.2.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Muối</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cs typeface="Times New Roman" panose="02020603050405020304" pitchFamily="18" charset="0"/>
              </a:rPr>
              <a:t>crom</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(VI</a:t>
            </a: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Muối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đicromat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K</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Cr</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7</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muối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màu</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da cam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ion </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Cr</a:t>
            </a:r>
            <a:r>
              <a:rPr lang="en-US" sz="26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600" baseline="-25000" dirty="0" smtClean="0">
                <a:latin typeface="Times New Roman" panose="02020603050405020304" pitchFamily="18" charset="0"/>
                <a:ea typeface="Times New Roman" panose="02020603050405020304" pitchFamily="18" charset="0"/>
                <a:cs typeface="Times New Roman" panose="02020603050405020304" pitchFamily="18" charset="0"/>
              </a:rPr>
              <a:t>7</a:t>
            </a:r>
            <a:r>
              <a:rPr lang="en-US" sz="2600" baseline="30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Ion CrO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6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ion Cr</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7</a:t>
            </a:r>
            <a:r>
              <a:rPr lang="en-US" sz="26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hoá</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lẫn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nhau</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cân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Bef>
                <a:spcPts val="600"/>
              </a:spcBef>
              <a:spcAft>
                <a:spcPts val="0"/>
              </a:spcAft>
            </a:pPr>
            <a:r>
              <a:rPr lang="en-US" sz="2600" dirty="0">
                <a:latin typeface="Times New Roman" panose="02020603050405020304" pitchFamily="18" charset="0"/>
                <a:ea typeface="Times New Roman" panose="02020603050405020304" pitchFamily="18" charset="0"/>
                <a:cs typeface="Times New Roman" panose="02020603050405020304" pitchFamily="18" charset="0"/>
              </a:rPr>
              <a:t>Cr</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7</a:t>
            </a:r>
            <a:r>
              <a:rPr lang="en-US" sz="26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  H</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O  </a:t>
            </a:r>
            <a:r>
              <a:rPr lang="en-US" sz="2600" dirty="0">
                <a:latin typeface="Times New Roman" panose="02020603050405020304" pitchFamily="18" charset="0"/>
                <a:ea typeface="Times New Roman" panose="02020603050405020304" pitchFamily="18" charset="0"/>
                <a:cs typeface="Times New Roman" panose="02020603050405020304" pitchFamily="18" charset="0"/>
                <a:sym typeface="Wingdings 3" panose="05040102010807070707" pitchFamily="18" charset="2"/>
              </a:rPr>
              <a: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2 CrO</a:t>
            </a:r>
            <a:r>
              <a:rPr lang="en-US" sz="26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6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  2H</a:t>
            </a:r>
            <a:r>
              <a:rPr lang="en-US" sz="2600" baseline="30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lnSpc>
                <a:spcPct val="107000"/>
              </a:lnSpc>
              <a:spcBef>
                <a:spcPts val="600"/>
              </a:spcBef>
              <a:spcAft>
                <a:spcPts val="0"/>
              </a:spcAft>
            </a:pP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da cam)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vàng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295047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TỔNG KẾT</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304800" y="1446416"/>
            <a:ext cx="8534400" cy="2477601"/>
          </a:xfrm>
          <a:prstGeom prst="rect">
            <a:avLst/>
          </a:prstGeom>
          <a:noFill/>
        </p:spPr>
        <p:txBody>
          <a:bodyPr wrap="square" rtlCol="0">
            <a:spAutoFit/>
          </a:bodyPr>
          <a:lstStyle/>
          <a:p>
            <a:r>
              <a:rPr lang="vi-VN" sz="2800" b="1" dirty="0">
                <a:solidFill>
                  <a:srgbClr val="1909E5"/>
                </a:solidFill>
                <a:latin typeface="Times New Roman" pitchFamily="18" charset="0"/>
                <a:cs typeface="Times New Roman" pitchFamily="18" charset="0"/>
              </a:rPr>
              <a:t>Qua bài học này, học</a:t>
            </a:r>
            <a:r>
              <a:rPr lang="en-US" sz="2800" b="1" dirty="0">
                <a:solidFill>
                  <a:srgbClr val="1909E5"/>
                </a:solidFill>
                <a:latin typeface="Times New Roman" pitchFamily="18" charset="0"/>
                <a:cs typeface="Times New Roman" pitchFamily="18" charset="0"/>
              </a:rPr>
              <a:t> </a:t>
            </a:r>
            <a:r>
              <a:rPr lang="en-US" sz="2800" b="1" dirty="0" err="1">
                <a:solidFill>
                  <a:srgbClr val="1909E5"/>
                </a:solidFill>
                <a:latin typeface="Times New Roman" pitchFamily="18" charset="0"/>
                <a:cs typeface="Times New Roman" pitchFamily="18" charset="0"/>
              </a:rPr>
              <a:t>sinh</a:t>
            </a:r>
            <a:r>
              <a:rPr lang="vi-VN" sz="2800" b="1" dirty="0">
                <a:solidFill>
                  <a:srgbClr val="1909E5"/>
                </a:solidFill>
                <a:latin typeface="Times New Roman" pitchFamily="18" charset="0"/>
                <a:cs typeface="Times New Roman" pitchFamily="18" charset="0"/>
              </a:rPr>
              <a:t> cần đạt được những kiến thức cơ bản sau</a:t>
            </a:r>
            <a:r>
              <a:rPr lang="vi-VN" sz="2800" b="1" dirty="0" smtClean="0">
                <a:solidFill>
                  <a:srgbClr val="1909E5"/>
                </a:solidFill>
                <a:latin typeface="Times New Roman" pitchFamily="18" charset="0"/>
                <a:cs typeface="Times New Roman" pitchFamily="18" charset="0"/>
              </a:rPr>
              <a:t>:</a:t>
            </a:r>
            <a:endParaRPr lang="vi-VN" sz="1600" dirty="0">
              <a:solidFill>
                <a:srgbClr val="002060"/>
              </a:solidFill>
              <a:latin typeface="Times New Roman" pitchFamily="18" charset="0"/>
              <a:cs typeface="Times New Roman" pitchFamily="18" charset="0"/>
            </a:endParaRPr>
          </a:p>
          <a:p>
            <a:endParaRPr lang="vi-VN" sz="1500" b="1" dirty="0">
              <a:solidFill>
                <a:srgbClr val="1909E5"/>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1. Tính  </a:t>
            </a:r>
            <a:r>
              <a:rPr lang="en-US" sz="2800" dirty="0" err="1">
                <a:solidFill>
                  <a:srgbClr val="002060"/>
                </a:solidFill>
                <a:latin typeface="Times New Roman" pitchFamily="18" charset="0"/>
                <a:cs typeface="Times New Roman" pitchFamily="18" charset="0"/>
              </a:rPr>
              <a:t>chất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hóa</a:t>
            </a:r>
            <a:r>
              <a:rPr lang="en-US" sz="2800" dirty="0">
                <a:solidFill>
                  <a:srgbClr val="002060"/>
                </a:solidFill>
                <a:latin typeface="Times New Roman" pitchFamily="18" charset="0"/>
                <a:cs typeface="Times New Roman" pitchFamily="18" charset="0"/>
              </a:rPr>
              <a:t> học </a:t>
            </a:r>
            <a:r>
              <a:rPr lang="en-US" sz="2800" dirty="0" err="1">
                <a:solidFill>
                  <a:srgbClr val="002060"/>
                </a:solidFill>
                <a:latin typeface="Times New Roman" pitchFamily="18" charset="0"/>
                <a:cs typeface="Times New Roman" pitchFamily="18" charset="0"/>
              </a:rPr>
              <a:t>của</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kim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loại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crom</a:t>
            </a:r>
            <a:r>
              <a:rPr lang="en-US" sz="2800" dirty="0" smtClean="0">
                <a:solidFill>
                  <a:srgbClr val="002060"/>
                </a:solidFill>
                <a:latin typeface="Times New Roman" pitchFamily="18" charset="0"/>
                <a:cs typeface="Times New Roman" pitchFamily="18" charset="0"/>
              </a:rPr>
              <a:t>.</a:t>
            </a:r>
          </a:p>
          <a:p>
            <a:pPr eaLnBrk="0" hangingPunct="0"/>
            <a:endParaRPr lang="en-US" sz="2800" dirty="0">
              <a:solidFill>
                <a:srgbClr val="002060"/>
              </a:solidFill>
              <a:latin typeface="Times New Roman" pitchFamily="18" charset="0"/>
              <a:cs typeface="Times New Roman" pitchFamily="18" charset="0"/>
            </a:endParaRPr>
          </a:p>
          <a:p>
            <a:pPr eaLnBrk="0" hangingPunct="0"/>
            <a:r>
              <a:rPr lang="en-US" sz="2800" dirty="0">
                <a:solidFill>
                  <a:srgbClr val="002060"/>
                </a:solidFill>
                <a:latin typeface="Times New Roman" pitchFamily="18" charset="0"/>
                <a:cs typeface="Times New Roman" pitchFamily="18" charset="0"/>
              </a:rPr>
              <a:t>2. </a:t>
            </a:r>
            <a:r>
              <a:rPr lang="en-US" sz="2800" dirty="0" err="1">
                <a:solidFill>
                  <a:srgbClr val="002060"/>
                </a:solidFill>
                <a:latin typeface="Times New Roman" pitchFamily="18" charset="0"/>
                <a:cs typeface="Times New Roman" pitchFamily="18" charset="0"/>
              </a:rPr>
              <a:t>Một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số</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hợp</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chất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quan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trọng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của</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crom</a:t>
            </a:r>
            <a:r>
              <a:rPr lang="en-US" sz="2800" dirty="0">
                <a:solidFill>
                  <a:srgbClr val="002060"/>
                </a:solidFill>
                <a:latin typeface="Times New Roman" pitchFamily="18" charset="0"/>
                <a:cs typeface="Times New Roman" pitchFamily="18" charset="0"/>
              </a:rPr>
              <a:t>.</a:t>
            </a:r>
          </a:p>
        </p:txBody>
      </p:sp>
      <p:pic>
        <p:nvPicPr>
          <p:cNvPr id="13" name="Picture 27" descr="Hoja Carta2">
            <a:extLst>
              <a:ext uri="{FF2B5EF4-FFF2-40B4-BE49-F238E27FC236}">
                <a16:creationId xmlns:a16="http://schemas.microsoft.com/office/drawing/2014/main" id="{7E9FFC25-C793-48F9-89D9-A763DB68910C}"/>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Rectangle 14">
            <a:extLst>
              <a:ext uri="{FF2B5EF4-FFF2-40B4-BE49-F238E27FC236}">
                <a16:creationId xmlns:a16="http://schemas.microsoft.com/office/drawing/2014/main" id="{070EEF94-534F-400E-B060-3308B13EE891}"/>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0" y="979944"/>
            <a:ext cx="9144000" cy="5201424"/>
          </a:xfrm>
          <a:prstGeom prst="rect">
            <a:avLst/>
          </a:prstGeom>
          <a:noFill/>
          <a:ln w="9525">
            <a:noFill/>
            <a:miter lim="800000"/>
            <a:headEnd/>
            <a:tailEnd/>
          </a:ln>
        </p:spPr>
        <p:txBody>
          <a:bodyPr wrap="square">
            <a:spAutoFit/>
          </a:bodyPr>
          <a:lstStyle/>
          <a:p>
            <a:r>
              <a:rPr lang="en-US" sz="2400" b="1" dirty="0" err="1" smtClean="0">
                <a:solidFill>
                  <a:srgbClr val="002060"/>
                </a:solidFill>
                <a:latin typeface="Times New Roman" pitchFamily="18" charset="0"/>
                <a:cs typeface="Times New Roman" pitchFamily="18" charset="0"/>
              </a:rPr>
              <a:t>Bài</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tập</a:t>
            </a:r>
            <a:r>
              <a:rPr lang="en-US" sz="2400" b="1" dirty="0" smtClean="0">
                <a:solidFill>
                  <a:srgbClr val="002060"/>
                </a:solidFill>
                <a:latin typeface="Times New Roman" pitchFamily="18" charset="0"/>
                <a:cs typeface="Times New Roman" pitchFamily="18" charset="0"/>
              </a:rPr>
              <a:t> </a:t>
            </a:r>
            <a:r>
              <a:rPr lang="en-US" sz="24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1: </a:t>
            </a:r>
            <a:r>
              <a:rPr lang="pt-BR" sz="2400" dirty="0">
                <a:latin typeface="Times New Roman" panose="02020603050405020304" pitchFamily="18" charset="0"/>
                <a:cs typeface="Times New Roman" panose="02020603050405020304" pitchFamily="18" charset="0"/>
              </a:rPr>
              <a:t>Hoàn thành các phản ứng sau và cho biết vai trò của các chất tham gia phản ứng:</a:t>
            </a:r>
            <a:endParaRPr lang="en-US" sz="2400" dirty="0">
              <a:latin typeface="Times New Roman" panose="02020603050405020304" pitchFamily="18" charset="0"/>
              <a:cs typeface="Times New Roman" panose="02020603050405020304" pitchFamily="18" charset="0"/>
            </a:endParaRPr>
          </a:p>
          <a:p>
            <a:r>
              <a:rPr lang="pt-BR" sz="2400" dirty="0">
                <a:latin typeface="Times New Roman" panose="02020603050405020304" pitchFamily="18" charset="0"/>
                <a:cs typeface="Times New Roman" panose="02020603050405020304" pitchFamily="18" charset="0"/>
              </a:rPr>
              <a:t>a) K</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Cr</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O</a:t>
            </a:r>
            <a:r>
              <a:rPr lang="pt-BR" sz="2400" baseline="-25000" dirty="0">
                <a:latin typeface="Times New Roman" panose="02020603050405020304" pitchFamily="18" charset="0"/>
                <a:cs typeface="Times New Roman" panose="02020603050405020304" pitchFamily="18" charset="0"/>
              </a:rPr>
              <a:t>7</a:t>
            </a:r>
            <a:r>
              <a:rPr lang="pt-BR" sz="2400" dirty="0">
                <a:latin typeface="Times New Roman" panose="02020603050405020304" pitchFamily="18" charset="0"/>
                <a:cs typeface="Times New Roman" panose="02020603050405020304" pitchFamily="18" charset="0"/>
              </a:rPr>
              <a:t> + H</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 + H</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sym typeface="Symbol" panose="05050102010706020507" pitchFamily="18" charset="2"/>
              </a:rPr>
              <a:t></a:t>
            </a:r>
            <a:r>
              <a:rPr lang="pt-BR" sz="2400" dirty="0">
                <a:latin typeface="Times New Roman" panose="02020603050405020304" pitchFamily="18" charset="0"/>
                <a:cs typeface="Times New Roman" panose="02020603050405020304" pitchFamily="18" charset="0"/>
              </a:rPr>
              <a:t> Cr</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a:t>
            </a:r>
            <a:r>
              <a:rPr lang="pt-BR" sz="2400" baseline="-25000" dirty="0">
                <a:latin typeface="Times New Roman" panose="02020603050405020304" pitchFamily="18" charset="0"/>
                <a:cs typeface="Times New Roman" panose="02020603050405020304" pitchFamily="18" charset="0"/>
              </a:rPr>
              <a:t>3</a:t>
            </a:r>
            <a:r>
              <a:rPr lang="pt-BR" sz="2400" dirty="0">
                <a:latin typeface="Times New Roman" panose="02020603050405020304" pitchFamily="18" charset="0"/>
                <a:cs typeface="Times New Roman" panose="02020603050405020304" pitchFamily="18" charset="0"/>
              </a:rPr>
              <a:t> + K</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 + H</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O + S</a:t>
            </a:r>
            <a:endParaRPr lang="en-US" sz="2400" dirty="0">
              <a:latin typeface="Times New Roman" panose="02020603050405020304" pitchFamily="18" charset="0"/>
              <a:cs typeface="Times New Roman" panose="02020603050405020304" pitchFamily="18" charset="0"/>
            </a:endParaRPr>
          </a:p>
          <a:p>
            <a:r>
              <a:rPr lang="pt-BR" sz="2400" dirty="0">
                <a:latin typeface="Times New Roman" panose="02020603050405020304" pitchFamily="18" charset="0"/>
                <a:cs typeface="Times New Roman" panose="02020603050405020304" pitchFamily="18" charset="0"/>
              </a:rPr>
              <a:t>b) K</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Cr</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O</a:t>
            </a:r>
            <a:r>
              <a:rPr lang="pt-BR" sz="2400" baseline="-25000" dirty="0">
                <a:latin typeface="Times New Roman" panose="02020603050405020304" pitchFamily="18" charset="0"/>
                <a:cs typeface="Times New Roman" panose="02020603050405020304" pitchFamily="18" charset="0"/>
              </a:rPr>
              <a:t>7</a:t>
            </a:r>
            <a:r>
              <a:rPr lang="pt-BR" sz="2400" dirty="0">
                <a:latin typeface="Times New Roman" panose="02020603050405020304" pitchFamily="18" charset="0"/>
                <a:cs typeface="Times New Roman" panose="02020603050405020304" pitchFamily="18" charset="0"/>
              </a:rPr>
              <a:t> + HCl  </a:t>
            </a:r>
            <a:r>
              <a:rPr lang="pt-BR" sz="2400" dirty="0">
                <a:latin typeface="Times New Roman" panose="02020603050405020304" pitchFamily="18" charset="0"/>
                <a:cs typeface="Times New Roman" panose="02020603050405020304" pitchFamily="18" charset="0"/>
                <a:sym typeface="Symbol" panose="05050102010706020507" pitchFamily="18" charset="2"/>
              </a:rPr>
              <a:t></a:t>
            </a:r>
            <a:r>
              <a:rPr lang="pt-BR" sz="2400" dirty="0">
                <a:latin typeface="Times New Roman" panose="02020603050405020304" pitchFamily="18" charset="0"/>
                <a:cs typeface="Times New Roman" panose="02020603050405020304" pitchFamily="18" charset="0"/>
              </a:rPr>
              <a:t> CrCl</a:t>
            </a:r>
            <a:r>
              <a:rPr lang="pt-BR" sz="2400" baseline="-25000" dirty="0">
                <a:latin typeface="Times New Roman" panose="02020603050405020304" pitchFamily="18" charset="0"/>
                <a:cs typeface="Times New Roman" panose="02020603050405020304" pitchFamily="18" charset="0"/>
              </a:rPr>
              <a:t>3</a:t>
            </a:r>
            <a:r>
              <a:rPr lang="pt-BR" sz="2400" dirty="0">
                <a:latin typeface="Times New Roman" panose="02020603050405020304" pitchFamily="18" charset="0"/>
                <a:cs typeface="Times New Roman" panose="02020603050405020304" pitchFamily="18" charset="0"/>
              </a:rPr>
              <a:t> + Cl</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 + KCl + H</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O </a:t>
            </a:r>
            <a:endParaRPr lang="en-US" sz="2400" dirty="0">
              <a:latin typeface="Times New Roman" panose="02020603050405020304" pitchFamily="18" charset="0"/>
              <a:cs typeface="Times New Roman" panose="02020603050405020304" pitchFamily="18" charset="0"/>
            </a:endParaRPr>
          </a:p>
          <a:p>
            <a:r>
              <a:rPr lang="pt-BR" sz="2400" dirty="0">
                <a:latin typeface="Times New Roman" panose="02020603050405020304" pitchFamily="18" charset="0"/>
                <a:cs typeface="Times New Roman" panose="02020603050405020304" pitchFamily="18" charset="0"/>
              </a:rPr>
              <a:t>c) K</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Cr</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O</a:t>
            </a:r>
            <a:r>
              <a:rPr lang="pt-BR" sz="2400" baseline="-25000" dirty="0">
                <a:latin typeface="Times New Roman" panose="02020603050405020304" pitchFamily="18" charset="0"/>
                <a:cs typeface="Times New Roman" panose="02020603050405020304" pitchFamily="18" charset="0"/>
              </a:rPr>
              <a:t>7</a:t>
            </a:r>
            <a:r>
              <a:rPr lang="pt-BR" sz="2400" dirty="0">
                <a:latin typeface="Times New Roman" panose="02020603050405020304" pitchFamily="18" charset="0"/>
                <a:cs typeface="Times New Roman" panose="02020603050405020304" pitchFamily="18" charset="0"/>
              </a:rPr>
              <a:t> + FeSO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 + H</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sym typeface="Symbol" panose="05050102010706020507" pitchFamily="18" charset="2"/>
              </a:rPr>
              <a:t></a:t>
            </a:r>
            <a:r>
              <a:rPr lang="pt-BR" sz="2400" dirty="0">
                <a:latin typeface="Times New Roman" panose="02020603050405020304" pitchFamily="18" charset="0"/>
                <a:cs typeface="Times New Roman" panose="02020603050405020304" pitchFamily="18" charset="0"/>
              </a:rPr>
              <a:t> Cr</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a:t>
            </a:r>
            <a:r>
              <a:rPr lang="pt-BR" sz="2400" baseline="-25000" dirty="0">
                <a:latin typeface="Times New Roman" panose="02020603050405020304" pitchFamily="18" charset="0"/>
                <a:cs typeface="Times New Roman" panose="02020603050405020304" pitchFamily="18" charset="0"/>
              </a:rPr>
              <a:t>3</a:t>
            </a:r>
            <a:r>
              <a:rPr lang="pt-BR" sz="2400" dirty="0">
                <a:latin typeface="Times New Roman" panose="02020603050405020304" pitchFamily="18" charset="0"/>
                <a:cs typeface="Times New Roman" panose="02020603050405020304" pitchFamily="18" charset="0"/>
              </a:rPr>
              <a:t> + K</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 + H</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O + Fe</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a:t>
            </a:r>
            <a:r>
              <a:rPr lang="pt-BR" sz="2400" baseline="-25000" dirty="0">
                <a:latin typeface="Times New Roman" panose="02020603050405020304" pitchFamily="18" charset="0"/>
                <a:cs typeface="Times New Roman" panose="02020603050405020304" pitchFamily="18" charset="0"/>
              </a:rPr>
              <a:t>3</a:t>
            </a:r>
            <a:endParaRPr lang="en-US" sz="2400" dirty="0">
              <a:latin typeface="Times New Roman" panose="02020603050405020304" pitchFamily="18" charset="0"/>
              <a:cs typeface="Times New Roman" panose="02020603050405020304" pitchFamily="18" charset="0"/>
            </a:endParaRPr>
          </a:p>
          <a:p>
            <a:r>
              <a:rPr lang="pt-BR" sz="2400" b="1" u="sng" dirty="0" smtClean="0">
                <a:latin typeface="Times New Roman" panose="02020603050405020304" pitchFamily="18" charset="0"/>
                <a:cs typeface="Times New Roman" panose="02020603050405020304" pitchFamily="18" charset="0"/>
              </a:rPr>
              <a:t>Giải:</a:t>
            </a:r>
          </a:p>
          <a:p>
            <a:r>
              <a:rPr lang="pt-BR" sz="2400" dirty="0" smtClean="0">
                <a:latin typeface="Times New Roman" panose="02020603050405020304" pitchFamily="18" charset="0"/>
                <a:cs typeface="Times New Roman" panose="02020603050405020304" pitchFamily="18" charset="0"/>
              </a:rPr>
              <a:t>a) K</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Cr</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O</a:t>
            </a:r>
            <a:r>
              <a:rPr lang="pt-BR" sz="2400" baseline="-25000" dirty="0" smtClean="0">
                <a:latin typeface="Times New Roman" panose="02020603050405020304" pitchFamily="18" charset="0"/>
                <a:cs typeface="Times New Roman" panose="02020603050405020304" pitchFamily="18" charset="0"/>
              </a:rPr>
              <a:t>7</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3H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S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4H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SO</a:t>
            </a:r>
            <a:r>
              <a:rPr lang="pt-BR" sz="2400" baseline="-25000" dirty="0" smtClean="0">
                <a:latin typeface="Times New Roman" panose="02020603050405020304" pitchFamily="18" charset="0"/>
                <a:cs typeface="Times New Roman" panose="02020603050405020304" pitchFamily="18" charset="0"/>
              </a:rPr>
              <a:t>4</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sym typeface="Symbol" panose="05050102010706020507" pitchFamily="18" charset="2"/>
              </a:rPr>
              <a:t></a:t>
            </a:r>
            <a:r>
              <a:rPr lang="pt-BR" sz="2400" dirty="0">
                <a:latin typeface="Times New Roman" panose="02020603050405020304" pitchFamily="18" charset="0"/>
                <a:cs typeface="Times New Roman" panose="02020603050405020304" pitchFamily="18" charset="0"/>
              </a:rPr>
              <a:t> Cr</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a:t>
            </a:r>
            <a:r>
              <a:rPr lang="pt-BR" sz="2400" baseline="-25000" dirty="0">
                <a:latin typeface="Times New Roman" panose="02020603050405020304" pitchFamily="18" charset="0"/>
                <a:cs typeface="Times New Roman" panose="02020603050405020304" pitchFamily="18" charset="0"/>
              </a:rPr>
              <a:t>3</a:t>
            </a:r>
            <a:r>
              <a:rPr lang="pt-BR" sz="2400" dirty="0">
                <a:latin typeface="Times New Roman" panose="02020603050405020304" pitchFamily="18" charset="0"/>
                <a:cs typeface="Times New Roman" panose="02020603050405020304" pitchFamily="18" charset="0"/>
              </a:rPr>
              <a:t> + K</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SO</a:t>
            </a:r>
            <a:r>
              <a:rPr lang="pt-BR" sz="2400" baseline="-25000" dirty="0">
                <a:latin typeface="Times New Roman" panose="02020603050405020304" pitchFamily="18" charset="0"/>
                <a:cs typeface="Times New Roman" panose="02020603050405020304" pitchFamily="18" charset="0"/>
              </a:rPr>
              <a:t>4</a:t>
            </a:r>
            <a:r>
              <a:rPr lang="pt-BR" sz="2400" dirty="0">
                <a:latin typeface="Times New Roman" panose="02020603050405020304" pitchFamily="18" charset="0"/>
                <a:cs typeface="Times New Roman" panose="02020603050405020304" pitchFamily="18" charset="0"/>
              </a:rPr>
              <a:t> + </a:t>
            </a:r>
            <a:r>
              <a:rPr lang="pt-BR" sz="2400" dirty="0" smtClean="0">
                <a:latin typeface="Times New Roman" panose="02020603050405020304" pitchFamily="18" charset="0"/>
                <a:cs typeface="Times New Roman" panose="02020603050405020304" pitchFamily="18" charset="0"/>
              </a:rPr>
              <a:t>7H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O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3S</a:t>
            </a:r>
            <a:endParaRPr lang="en-US" sz="2400" dirty="0">
              <a:latin typeface="Times New Roman" panose="02020603050405020304" pitchFamily="18" charset="0"/>
              <a:cs typeface="Times New Roman" panose="02020603050405020304" pitchFamily="18" charset="0"/>
            </a:endParaRPr>
          </a:p>
          <a:p>
            <a:r>
              <a:rPr lang="pt-BR" sz="2400" b="1" dirty="0" smtClean="0">
                <a:latin typeface="Times New Roman" panose="02020603050405020304" pitchFamily="18" charset="0"/>
                <a:cs typeface="Times New Roman" panose="02020603050405020304" pitchFamily="18" charset="0"/>
              </a:rPr>
              <a:t>      c.oxh            c.k</a:t>
            </a:r>
          </a:p>
          <a:p>
            <a:endParaRPr lang="pt-BR" sz="2400" b="1" dirty="0">
              <a:latin typeface="Times New Roman" panose="02020603050405020304" pitchFamily="18" charset="0"/>
              <a:cs typeface="Times New Roman" panose="02020603050405020304" pitchFamily="18" charset="0"/>
            </a:endParaRPr>
          </a:p>
          <a:p>
            <a:r>
              <a:rPr lang="pt-BR" sz="2400" dirty="0">
                <a:latin typeface="Times New Roman" panose="02020603050405020304" pitchFamily="18" charset="0"/>
                <a:cs typeface="Times New Roman" panose="02020603050405020304" pitchFamily="18" charset="0"/>
              </a:rPr>
              <a:t>b) K</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Cr</a:t>
            </a:r>
            <a:r>
              <a:rPr lang="pt-BR" sz="2400" baseline="-25000" dirty="0">
                <a:latin typeface="Times New Roman" panose="02020603050405020304" pitchFamily="18" charset="0"/>
                <a:cs typeface="Times New Roman" panose="02020603050405020304" pitchFamily="18" charset="0"/>
              </a:rPr>
              <a:t>2</a:t>
            </a:r>
            <a:r>
              <a:rPr lang="pt-BR" sz="2400" dirty="0">
                <a:latin typeface="Times New Roman" panose="02020603050405020304" pitchFamily="18" charset="0"/>
                <a:cs typeface="Times New Roman" panose="02020603050405020304" pitchFamily="18" charset="0"/>
              </a:rPr>
              <a:t>O</a:t>
            </a:r>
            <a:r>
              <a:rPr lang="pt-BR" sz="2400" baseline="-25000" dirty="0">
                <a:latin typeface="Times New Roman" panose="02020603050405020304" pitchFamily="18" charset="0"/>
                <a:cs typeface="Times New Roman" panose="02020603050405020304" pitchFamily="18" charset="0"/>
              </a:rPr>
              <a:t>7</a:t>
            </a:r>
            <a:r>
              <a:rPr lang="pt-BR" sz="2400" dirty="0">
                <a:latin typeface="Times New Roman" panose="02020603050405020304" pitchFamily="18" charset="0"/>
                <a:cs typeface="Times New Roman" panose="02020603050405020304" pitchFamily="18" charset="0"/>
              </a:rPr>
              <a:t> + </a:t>
            </a:r>
            <a:r>
              <a:rPr lang="pt-BR" sz="2400" dirty="0" smtClean="0">
                <a:latin typeface="Times New Roman" panose="02020603050405020304" pitchFamily="18" charset="0"/>
                <a:cs typeface="Times New Roman" panose="02020603050405020304" pitchFamily="18" charset="0"/>
              </a:rPr>
              <a:t>14HCl  </a:t>
            </a:r>
            <a:r>
              <a:rPr lang="pt-BR" sz="2400" dirty="0">
                <a:latin typeface="Times New Roman" panose="02020603050405020304" pitchFamily="18" charset="0"/>
                <a:cs typeface="Times New Roman" panose="02020603050405020304" pitchFamily="18" charset="0"/>
                <a:sym typeface="Symbol" panose="05050102010706020507" pitchFamily="18" charset="2"/>
              </a:rPr>
              <a:t></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2CrCl</a:t>
            </a:r>
            <a:r>
              <a:rPr lang="pt-BR" sz="2400" baseline="-25000" dirty="0" smtClean="0">
                <a:latin typeface="Times New Roman" panose="02020603050405020304" pitchFamily="18" charset="0"/>
                <a:cs typeface="Times New Roman" panose="02020603050405020304" pitchFamily="18" charset="0"/>
              </a:rPr>
              <a:t>3</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+ 3</a:t>
            </a:r>
            <a:r>
              <a:rPr lang="pt-BR" sz="2400" dirty="0" smtClean="0">
                <a:latin typeface="Times New Roman" panose="02020603050405020304" pitchFamily="18" charset="0"/>
                <a:cs typeface="Times New Roman" panose="02020603050405020304" pitchFamily="18" charset="0"/>
              </a:rPr>
              <a:t>Cl</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 + 2KCl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7H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O </a:t>
            </a:r>
            <a:endParaRPr lang="en-US" sz="2400" dirty="0">
              <a:latin typeface="Times New Roman" panose="02020603050405020304" pitchFamily="18" charset="0"/>
              <a:cs typeface="Times New Roman" panose="02020603050405020304" pitchFamily="18" charset="0"/>
            </a:endParaRPr>
          </a:p>
          <a:p>
            <a:r>
              <a:rPr lang="pt-BR" sz="2400" b="1" dirty="0" smtClean="0">
                <a:latin typeface="Times New Roman" panose="02020603050405020304" pitchFamily="18" charset="0"/>
                <a:cs typeface="Times New Roman" panose="02020603050405020304" pitchFamily="18" charset="0"/>
              </a:rPr>
              <a:t>      c.oxh            c.k</a:t>
            </a:r>
          </a:p>
          <a:p>
            <a:endParaRPr lang="pt-BR" sz="2200" b="1" dirty="0">
              <a:latin typeface="Times New Roman" panose="02020603050405020304" pitchFamily="18" charset="0"/>
              <a:cs typeface="Times New Roman" panose="02020603050405020304" pitchFamily="18" charset="0"/>
            </a:endParaRPr>
          </a:p>
          <a:p>
            <a:r>
              <a:rPr lang="pt-BR" sz="2200" dirty="0">
                <a:latin typeface="Times New Roman" panose="02020603050405020304" pitchFamily="18" charset="0"/>
                <a:cs typeface="Times New Roman" panose="02020603050405020304" pitchFamily="18" charset="0"/>
              </a:rPr>
              <a:t>c) </a:t>
            </a:r>
            <a:r>
              <a:rPr lang="pt-BR" sz="2200" dirty="0" smtClean="0">
                <a:latin typeface="Times New Roman" panose="02020603050405020304" pitchFamily="18" charset="0"/>
                <a:cs typeface="Times New Roman" panose="02020603050405020304" pitchFamily="18" charset="0"/>
              </a:rPr>
              <a:t>K</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Cr</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O</a:t>
            </a:r>
            <a:r>
              <a:rPr lang="pt-BR" sz="2200" baseline="-25000" dirty="0" smtClean="0">
                <a:latin typeface="Times New Roman" panose="02020603050405020304" pitchFamily="18" charset="0"/>
                <a:cs typeface="Times New Roman" panose="02020603050405020304" pitchFamily="18" charset="0"/>
              </a:rPr>
              <a:t>7</a:t>
            </a:r>
            <a:r>
              <a:rPr lang="pt-BR" sz="2200" dirty="0" smtClean="0">
                <a:latin typeface="Times New Roman" panose="02020603050405020304" pitchFamily="18" charset="0"/>
                <a:cs typeface="Times New Roman" panose="02020603050405020304" pitchFamily="18" charset="0"/>
              </a:rPr>
              <a:t> </a:t>
            </a:r>
            <a:r>
              <a:rPr lang="pt-BR" sz="2200" dirty="0">
                <a:latin typeface="Times New Roman" panose="02020603050405020304" pitchFamily="18" charset="0"/>
                <a:cs typeface="Times New Roman" panose="02020603050405020304" pitchFamily="18" charset="0"/>
              </a:rPr>
              <a:t>+ </a:t>
            </a:r>
            <a:r>
              <a:rPr lang="pt-BR" sz="2200" dirty="0" smtClean="0">
                <a:latin typeface="Times New Roman" panose="02020603050405020304" pitchFamily="18" charset="0"/>
                <a:cs typeface="Times New Roman" panose="02020603050405020304" pitchFamily="18" charset="0"/>
              </a:rPr>
              <a:t>6FeSO</a:t>
            </a:r>
            <a:r>
              <a:rPr lang="pt-BR" sz="2200" baseline="-25000" dirty="0" smtClean="0">
                <a:latin typeface="Times New Roman" panose="02020603050405020304" pitchFamily="18" charset="0"/>
                <a:cs typeface="Times New Roman" panose="02020603050405020304" pitchFamily="18" charset="0"/>
              </a:rPr>
              <a:t>4</a:t>
            </a:r>
            <a:r>
              <a:rPr lang="pt-BR" sz="2200" dirty="0" smtClean="0">
                <a:latin typeface="Times New Roman" panose="02020603050405020304" pitchFamily="18" charset="0"/>
                <a:cs typeface="Times New Roman" panose="02020603050405020304" pitchFamily="18" charset="0"/>
              </a:rPr>
              <a:t> </a:t>
            </a:r>
            <a:r>
              <a:rPr lang="pt-BR" sz="2200" dirty="0">
                <a:latin typeface="Times New Roman" panose="02020603050405020304" pitchFamily="18" charset="0"/>
                <a:cs typeface="Times New Roman" panose="02020603050405020304" pitchFamily="18" charset="0"/>
              </a:rPr>
              <a:t>+ </a:t>
            </a:r>
            <a:r>
              <a:rPr lang="pt-BR" sz="2200" dirty="0" smtClean="0">
                <a:latin typeface="Times New Roman" panose="02020603050405020304" pitchFamily="18" charset="0"/>
                <a:cs typeface="Times New Roman" panose="02020603050405020304" pitchFamily="18" charset="0"/>
              </a:rPr>
              <a:t>7H</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SO</a:t>
            </a:r>
            <a:r>
              <a:rPr lang="pt-BR" sz="2200" baseline="-25000" dirty="0" smtClean="0">
                <a:latin typeface="Times New Roman" panose="02020603050405020304" pitchFamily="18" charset="0"/>
                <a:cs typeface="Times New Roman" panose="02020603050405020304" pitchFamily="18" charset="0"/>
              </a:rPr>
              <a:t>4</a:t>
            </a:r>
            <a:r>
              <a:rPr lang="pt-BR" sz="2200" dirty="0" smtClean="0">
                <a:latin typeface="Times New Roman" panose="02020603050405020304" pitchFamily="18" charset="0"/>
                <a:cs typeface="Times New Roman" panose="02020603050405020304" pitchFamily="18" charset="0"/>
              </a:rPr>
              <a:t> </a:t>
            </a:r>
            <a:r>
              <a:rPr lang="pt-BR" sz="2200" dirty="0">
                <a:latin typeface="Times New Roman" panose="02020603050405020304" pitchFamily="18" charset="0"/>
                <a:cs typeface="Times New Roman" panose="02020603050405020304" pitchFamily="18" charset="0"/>
                <a:sym typeface="Symbol" panose="05050102010706020507" pitchFamily="18" charset="2"/>
              </a:rPr>
              <a:t></a:t>
            </a:r>
            <a:r>
              <a:rPr lang="pt-BR" sz="2200" dirty="0">
                <a:latin typeface="Times New Roman" panose="02020603050405020304" pitchFamily="18" charset="0"/>
                <a:cs typeface="Times New Roman" panose="02020603050405020304" pitchFamily="18" charset="0"/>
              </a:rPr>
              <a:t> Cr</a:t>
            </a:r>
            <a:r>
              <a:rPr lang="pt-BR" sz="2200" baseline="-25000" dirty="0">
                <a:latin typeface="Times New Roman" panose="02020603050405020304" pitchFamily="18" charset="0"/>
                <a:cs typeface="Times New Roman" panose="02020603050405020304" pitchFamily="18" charset="0"/>
              </a:rPr>
              <a:t>2</a:t>
            </a:r>
            <a:r>
              <a:rPr lang="pt-BR" sz="2200" dirty="0">
                <a:latin typeface="Times New Roman" panose="02020603050405020304" pitchFamily="18" charset="0"/>
                <a:cs typeface="Times New Roman" panose="02020603050405020304" pitchFamily="18" charset="0"/>
              </a:rPr>
              <a:t>(SO</a:t>
            </a:r>
            <a:r>
              <a:rPr lang="pt-BR" sz="2200" baseline="-25000" dirty="0">
                <a:latin typeface="Times New Roman" panose="02020603050405020304" pitchFamily="18" charset="0"/>
                <a:cs typeface="Times New Roman" panose="02020603050405020304" pitchFamily="18" charset="0"/>
              </a:rPr>
              <a:t>4</a:t>
            </a:r>
            <a:r>
              <a:rPr lang="pt-BR" sz="2200" dirty="0">
                <a:latin typeface="Times New Roman" panose="02020603050405020304" pitchFamily="18" charset="0"/>
                <a:cs typeface="Times New Roman" panose="02020603050405020304" pitchFamily="18" charset="0"/>
              </a:rPr>
              <a:t>)</a:t>
            </a:r>
            <a:r>
              <a:rPr lang="pt-BR" sz="2200" baseline="-25000" dirty="0">
                <a:latin typeface="Times New Roman" panose="02020603050405020304" pitchFamily="18" charset="0"/>
                <a:cs typeface="Times New Roman" panose="02020603050405020304" pitchFamily="18" charset="0"/>
              </a:rPr>
              <a:t>3</a:t>
            </a:r>
            <a:r>
              <a:rPr lang="pt-BR" sz="2200" dirty="0">
                <a:latin typeface="Times New Roman" panose="02020603050405020304" pitchFamily="18" charset="0"/>
                <a:cs typeface="Times New Roman" panose="02020603050405020304" pitchFamily="18" charset="0"/>
              </a:rPr>
              <a:t> + K</a:t>
            </a:r>
            <a:r>
              <a:rPr lang="pt-BR" sz="2200" baseline="-25000" dirty="0">
                <a:latin typeface="Times New Roman" panose="02020603050405020304" pitchFamily="18" charset="0"/>
                <a:cs typeface="Times New Roman" panose="02020603050405020304" pitchFamily="18" charset="0"/>
              </a:rPr>
              <a:t>2</a:t>
            </a:r>
            <a:r>
              <a:rPr lang="pt-BR" sz="2200" dirty="0">
                <a:latin typeface="Times New Roman" panose="02020603050405020304" pitchFamily="18" charset="0"/>
                <a:cs typeface="Times New Roman" panose="02020603050405020304" pitchFamily="18" charset="0"/>
              </a:rPr>
              <a:t>SO</a:t>
            </a:r>
            <a:r>
              <a:rPr lang="pt-BR" sz="2200" baseline="-25000" dirty="0">
                <a:latin typeface="Times New Roman" panose="02020603050405020304" pitchFamily="18" charset="0"/>
                <a:cs typeface="Times New Roman" panose="02020603050405020304" pitchFamily="18" charset="0"/>
              </a:rPr>
              <a:t>4</a:t>
            </a:r>
            <a:r>
              <a:rPr lang="pt-BR" sz="2200" dirty="0">
                <a:latin typeface="Times New Roman" panose="02020603050405020304" pitchFamily="18" charset="0"/>
                <a:cs typeface="Times New Roman" panose="02020603050405020304" pitchFamily="18" charset="0"/>
              </a:rPr>
              <a:t> + </a:t>
            </a:r>
            <a:r>
              <a:rPr lang="pt-BR" sz="2200" dirty="0" smtClean="0">
                <a:latin typeface="Times New Roman" panose="02020603050405020304" pitchFamily="18" charset="0"/>
                <a:cs typeface="Times New Roman" panose="02020603050405020304" pitchFamily="18" charset="0"/>
              </a:rPr>
              <a:t>7H</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O </a:t>
            </a:r>
            <a:r>
              <a:rPr lang="pt-BR" sz="2200" dirty="0">
                <a:latin typeface="Times New Roman" panose="02020603050405020304" pitchFamily="18" charset="0"/>
                <a:cs typeface="Times New Roman" panose="02020603050405020304" pitchFamily="18" charset="0"/>
              </a:rPr>
              <a:t>+ </a:t>
            </a:r>
            <a:r>
              <a:rPr lang="pt-BR" sz="2200" dirty="0" smtClean="0">
                <a:latin typeface="Times New Roman" panose="02020603050405020304" pitchFamily="18" charset="0"/>
                <a:cs typeface="Times New Roman" panose="02020603050405020304" pitchFamily="18" charset="0"/>
              </a:rPr>
              <a:t>3Fe</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(SO</a:t>
            </a:r>
            <a:r>
              <a:rPr lang="pt-BR" sz="2200" baseline="-25000" dirty="0" smtClean="0">
                <a:latin typeface="Times New Roman" panose="02020603050405020304" pitchFamily="18" charset="0"/>
                <a:cs typeface="Times New Roman" panose="02020603050405020304" pitchFamily="18" charset="0"/>
              </a:rPr>
              <a:t>4</a:t>
            </a:r>
            <a:r>
              <a:rPr lang="pt-BR" sz="2200" dirty="0" smtClean="0">
                <a:latin typeface="Times New Roman" panose="02020603050405020304" pitchFamily="18" charset="0"/>
                <a:cs typeface="Times New Roman" panose="02020603050405020304" pitchFamily="18" charset="0"/>
              </a:rPr>
              <a:t>)</a:t>
            </a:r>
            <a:r>
              <a:rPr lang="pt-BR" sz="2200" baseline="-25000" dirty="0" smtClean="0">
                <a:latin typeface="Times New Roman" panose="02020603050405020304" pitchFamily="18" charset="0"/>
                <a:cs typeface="Times New Roman" panose="02020603050405020304" pitchFamily="18" charset="0"/>
              </a:rPr>
              <a:t>3</a:t>
            </a:r>
            <a:endParaRPr lang="en-US" sz="2200" dirty="0">
              <a:latin typeface="Times New Roman" panose="02020603050405020304" pitchFamily="18" charset="0"/>
              <a:cs typeface="Times New Roman" panose="02020603050405020304" pitchFamily="18" charset="0"/>
            </a:endParaRPr>
          </a:p>
          <a:p>
            <a:r>
              <a:rPr lang="pt-BR" sz="2400" b="1" dirty="0">
                <a:latin typeface="Times New Roman" panose="02020603050405020304" pitchFamily="18" charset="0"/>
                <a:cs typeface="Times New Roman" panose="02020603050405020304" pitchFamily="18" charset="0"/>
              </a:rPr>
              <a:t> </a:t>
            </a:r>
            <a:r>
              <a:rPr lang="pt-BR" sz="2400" b="1" dirty="0" smtClean="0">
                <a:latin typeface="Times New Roman" panose="02020603050405020304" pitchFamily="18" charset="0"/>
                <a:cs typeface="Times New Roman" panose="02020603050405020304" pitchFamily="18" charset="0"/>
              </a:rPr>
              <a:t>     c.oxh            c.k</a:t>
            </a:r>
          </a:p>
        </p:txBody>
      </p:sp>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5" end="5"/>
                                            </p:txEl>
                                          </p:spTgt>
                                        </p:tgtEl>
                                        <p:attrNameLst>
                                          <p:attrName>style.visibility</p:attrName>
                                        </p:attrNameLst>
                                      </p:cBhvr>
                                      <p:to>
                                        <p:strVal val="visible"/>
                                      </p:to>
                                    </p:set>
                                    <p:anim calcmode="lin" valueType="num">
                                      <p:cBhvr additive="base">
                                        <p:cTn id="7"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xEl>
                                              <p:pRg st="6" end="6"/>
                                            </p:txEl>
                                          </p:spTgt>
                                        </p:tgtEl>
                                        <p:attrNameLst>
                                          <p:attrName>style.visibility</p:attrName>
                                        </p:attrNameLst>
                                      </p:cBhvr>
                                      <p:to>
                                        <p:strVal val="visible"/>
                                      </p:to>
                                    </p:set>
                                    <p:anim calcmode="lin" valueType="num">
                                      <p:cBhvr additive="base">
                                        <p:cTn id="11"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2">
                                            <p:txEl>
                                              <p:pRg st="8" end="8"/>
                                            </p:txEl>
                                          </p:spTgt>
                                        </p:tgtEl>
                                        <p:attrNameLst>
                                          <p:attrName>style.visibility</p:attrName>
                                        </p:attrNameLst>
                                      </p:cBhvr>
                                      <p:to>
                                        <p:strVal val="visible"/>
                                      </p:to>
                                    </p:set>
                                    <p:anim calcmode="lin" valueType="num">
                                      <p:cBhvr additive="base">
                                        <p:cTn id="17" dur="500" fill="hold"/>
                                        <p:tgtEl>
                                          <p:spTgt spid="22">
                                            <p:txEl>
                                              <p:pRg st="8" end="8"/>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
                                            <p:txEl>
                                              <p:pRg st="8" end="8"/>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2">
                                            <p:txEl>
                                              <p:pRg st="9" end="9"/>
                                            </p:txEl>
                                          </p:spTgt>
                                        </p:tgtEl>
                                        <p:attrNameLst>
                                          <p:attrName>style.visibility</p:attrName>
                                        </p:attrNameLst>
                                      </p:cBhvr>
                                      <p:to>
                                        <p:strVal val="visible"/>
                                      </p:to>
                                    </p:set>
                                    <p:anim calcmode="lin" valueType="num">
                                      <p:cBhvr additive="base">
                                        <p:cTn id="21" dur="500" fill="hold"/>
                                        <p:tgtEl>
                                          <p:spTgt spid="22">
                                            <p:txEl>
                                              <p:pRg st="9" end="9"/>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2">
                                            <p:txEl>
                                              <p:pRg st="11" end="11"/>
                                            </p:txEl>
                                          </p:spTgt>
                                        </p:tgtEl>
                                        <p:attrNameLst>
                                          <p:attrName>style.visibility</p:attrName>
                                        </p:attrNameLst>
                                      </p:cBhvr>
                                      <p:to>
                                        <p:strVal val="visible"/>
                                      </p:to>
                                    </p:set>
                                    <p:anim calcmode="lin" valueType="num">
                                      <p:cBhvr additive="base">
                                        <p:cTn id="27" dur="500" fill="hold"/>
                                        <p:tgtEl>
                                          <p:spTgt spid="22">
                                            <p:txEl>
                                              <p:pRg st="11" end="1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2">
                                            <p:txEl>
                                              <p:pRg st="11" end="11"/>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2">
                                            <p:txEl>
                                              <p:pRg st="12" end="12"/>
                                            </p:txEl>
                                          </p:spTgt>
                                        </p:tgtEl>
                                        <p:attrNameLst>
                                          <p:attrName>style.visibility</p:attrName>
                                        </p:attrNameLst>
                                      </p:cBhvr>
                                      <p:to>
                                        <p:strVal val="visible"/>
                                      </p:to>
                                    </p:set>
                                    <p:anim calcmode="lin" valueType="num">
                                      <p:cBhvr additive="base">
                                        <p:cTn id="31" dur="500" fill="hold"/>
                                        <p:tgtEl>
                                          <p:spTgt spid="22">
                                            <p:txEl>
                                              <p:pRg st="12" end="1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76000" y="979944"/>
            <a:ext cx="8458200" cy="523220"/>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a:t>
            </a:r>
            <a:r>
              <a:rPr lang="en-US" sz="2800" b="1"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2</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 </a:t>
            </a:r>
            <a:r>
              <a:rPr lang="pt-BR" sz="2800" dirty="0">
                <a:latin typeface="Times New Roman" panose="02020603050405020304" pitchFamily="18" charset="0"/>
                <a:cs typeface="Times New Roman" panose="02020603050405020304" pitchFamily="18" charset="0"/>
              </a:rPr>
              <a:t>Viết phương trình hóa học theo sơ đồ sau</a:t>
            </a:r>
            <a:r>
              <a:rPr lang="pt-BR" sz="2800" dirty="0" smtClean="0">
                <a:latin typeface="Times New Roman" panose="02020603050405020304" pitchFamily="18" charset="0"/>
                <a:cs typeface="Times New Roman" panose="02020603050405020304" pitchFamily="18" charset="0"/>
              </a:rPr>
              <a:t>:</a:t>
            </a:r>
            <a:endPar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25" name="Picture 24"/>
          <p:cNvPicPr>
            <a:picLocks noChangeAspect="1"/>
          </p:cNvPicPr>
          <p:nvPr/>
        </p:nvPicPr>
        <p:blipFill rotWithShape="1">
          <a:blip r:embed="rId5"/>
          <a:srcRect r="27503"/>
          <a:stretch/>
        </p:blipFill>
        <p:spPr>
          <a:xfrm>
            <a:off x="258722" y="1524000"/>
            <a:ext cx="8809078" cy="666740"/>
          </a:xfrm>
          <a:prstGeom prst="rect">
            <a:avLst/>
          </a:prstGeom>
        </p:spPr>
      </p:pic>
      <mc:AlternateContent xmlns:mc="http://schemas.openxmlformats.org/markup-compatibility/2006" xmlns:a14="http://schemas.microsoft.com/office/drawing/2010/main">
        <mc:Choice Requires="a14">
          <p:sp>
            <p:nvSpPr>
              <p:cNvPr id="28" name="TextBox 27"/>
              <p:cNvSpPr txBox="1"/>
              <p:nvPr/>
            </p:nvSpPr>
            <p:spPr>
              <a:xfrm>
                <a:off x="258722" y="2343922"/>
                <a:ext cx="8044752" cy="3538276"/>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(1) </a:t>
                </a:r>
                <a:r>
                  <a:rPr lang="en-US" sz="2800" dirty="0">
                    <a:latin typeface="Times New Roman" panose="02020603050405020304" pitchFamily="18" charset="0"/>
                    <a:cs typeface="Times New Roman" panose="02020603050405020304" pitchFamily="18" charset="0"/>
                  </a:rPr>
                  <a:t>4Cr   +  3O</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rPr>
                        </m:ctrlPr>
                      </m:groupChrPr>
                      <m:e>
                        <m:r>
                          <m:rPr>
                            <m:brk m:alnAt="2"/>
                          </m:rPr>
                          <a:rPr lang="en-US" sz="2800" i="1">
                            <a:latin typeface="Cambria Math" panose="02040503050406030204" pitchFamily="18" charset="0"/>
                            <a:cs typeface="Times New Roman" panose="02020603050405020304" pitchFamily="18" charset="0"/>
                          </a:rPr>
                          <m:t>𝑡</m:t>
                        </m:r>
                        <m:r>
                          <a:rPr lang="en-US" sz="2800" i="1" baseline="30000">
                            <a:latin typeface="Cambria Math" panose="02040503050406030204" pitchFamily="18" charset="0"/>
                            <a:cs typeface="Times New Roman" panose="02020603050405020304" pitchFamily="18" charset="0"/>
                          </a:rPr>
                          <m:t>𝑜</m:t>
                        </m:r>
                      </m:e>
                    </m:groupChr>
                  </m:oMath>
                </a14:m>
                <a:r>
                  <a:rPr lang="en-US" sz="2800" baseline="-25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2Cr</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(2) Cr</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3 </a:t>
                </a:r>
                <a:r>
                  <a:rPr lang="en-US" sz="2800" dirty="0" smtClean="0">
                    <a:latin typeface="Times New Roman" panose="02020603050405020304" pitchFamily="18" charset="0"/>
                    <a:cs typeface="Times New Roman" panose="02020603050405020304" pitchFamily="18" charset="0"/>
                  </a:rPr>
                  <a:t> + 3H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SO</a:t>
                </a:r>
                <a:r>
                  <a:rPr lang="en-US" sz="2800" baseline="-25000" dirty="0" smtClean="0">
                    <a:latin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Cr</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(SO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4</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3H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a:t>
                </a:r>
                <a:endParaRPr lang="en-US" sz="2800" dirty="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(3)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Cr</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(SO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4</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6NaOH   2Cr(OH)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3Na</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SO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4</a:t>
                </a:r>
              </a:p>
              <a:p>
                <a:endParaRPr lang="en-US" sz="2800" baseline="-25000" dirty="0">
                  <a:latin typeface="Times New Roman" panose="02020603050405020304" pitchFamily="18" charset="0"/>
                  <a:cs typeface="Times New Roman" panose="02020603050405020304" pitchFamily="18" charset="0"/>
                  <a:sym typeface="Wingdings" panose="05000000000000000000" pitchFamily="2" charset="2"/>
                </a:endParaRPr>
              </a:p>
              <a:p>
                <a:r>
                  <a:rPr lang="en-US" sz="2800" dirty="0" smtClean="0">
                    <a:latin typeface="Times New Roman" panose="02020603050405020304" pitchFamily="18" charset="0"/>
                    <a:cs typeface="Times New Roman" panose="02020603050405020304" pitchFamily="18" charset="0"/>
                  </a:rPr>
                  <a:t>(4)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Cr(OH)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NaOH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NaCrO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+ 2H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258722" y="2343922"/>
                <a:ext cx="8044752" cy="3538276"/>
              </a:xfrm>
              <a:prstGeom prst="rect">
                <a:avLst/>
              </a:prstGeom>
              <a:blipFill>
                <a:blip r:embed="rId6"/>
                <a:stretch>
                  <a:fillRect l="-1515"/>
                </a:stretch>
              </a:blipFill>
            </p:spPr>
            <p:txBody>
              <a:bodyPr/>
              <a:lstStyle/>
              <a:p>
                <a:r>
                  <a:rPr lang="en-US">
                    <a:noFill/>
                  </a:rPr>
                  <a:t> </a:t>
                </a:r>
              </a:p>
            </p:txBody>
          </p:sp>
        </mc:Fallback>
      </mc:AlternateContent>
    </p:spTree>
    <p:extLst>
      <p:ext uri="{BB962C8B-B14F-4D97-AF65-F5344CB8AC3E}">
        <p14:creationId xmlns:p14="http://schemas.microsoft.com/office/powerpoint/2010/main" val="1707616537"/>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
                                            <p:txEl>
                                              <p:pRg st="0" end="0"/>
                                            </p:txEl>
                                          </p:spTgt>
                                        </p:tgtEl>
                                        <p:attrNameLst>
                                          <p:attrName>style.visibility</p:attrName>
                                        </p:attrNameLst>
                                      </p:cBhvr>
                                      <p:to>
                                        <p:strVal val="visible"/>
                                      </p:to>
                                    </p:set>
                                    <p:anim calcmode="lin" valueType="num">
                                      <p:cBhvr additive="base">
                                        <p:cTn id="7"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
                                            <p:txEl>
                                              <p:pRg st="2" end="2"/>
                                            </p:txEl>
                                          </p:spTgt>
                                        </p:tgtEl>
                                        <p:attrNameLst>
                                          <p:attrName>style.visibility</p:attrName>
                                        </p:attrNameLst>
                                      </p:cBhvr>
                                      <p:to>
                                        <p:strVal val="visible"/>
                                      </p:to>
                                    </p:set>
                                    <p:anim calcmode="lin" valueType="num">
                                      <p:cBhvr additive="base">
                                        <p:cTn id="13" dur="500" fill="hold"/>
                                        <p:tgtEl>
                                          <p:spTgt spid="2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8">
                                            <p:txEl>
                                              <p:pRg st="4" end="4"/>
                                            </p:txEl>
                                          </p:spTgt>
                                        </p:tgtEl>
                                        <p:attrNameLst>
                                          <p:attrName>style.visibility</p:attrName>
                                        </p:attrNameLst>
                                      </p:cBhvr>
                                      <p:to>
                                        <p:strVal val="visible"/>
                                      </p:to>
                                    </p:set>
                                    <p:anim calcmode="lin" valueType="num">
                                      <p:cBhvr additive="base">
                                        <p:cTn id="19" dur="500" fill="hold"/>
                                        <p:tgtEl>
                                          <p:spTgt spid="2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8">
                                            <p:txEl>
                                              <p:pRg st="6" end="6"/>
                                            </p:txEl>
                                          </p:spTgt>
                                        </p:tgtEl>
                                        <p:attrNameLst>
                                          <p:attrName>style.visibility</p:attrName>
                                        </p:attrNameLst>
                                      </p:cBhvr>
                                      <p:to>
                                        <p:strVal val="visible"/>
                                      </p:to>
                                    </p:set>
                                    <p:anim calcmode="lin" valueType="num">
                                      <p:cBhvr additive="base">
                                        <p:cTn id="25" dur="500" fill="hold"/>
                                        <p:tgtEl>
                                          <p:spTgt spid="2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76000" y="979944"/>
                <a:ext cx="8458200" cy="4543680"/>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3: </a:t>
                </a:r>
                <a:r>
                  <a:rPr lang="pt-BR" sz="2800" dirty="0">
                    <a:latin typeface="Times New Roman" panose="02020603050405020304" pitchFamily="18" charset="0"/>
                    <a:cs typeface="Times New Roman" panose="02020603050405020304" pitchFamily="18" charset="0"/>
                  </a:rPr>
                  <a:t>Tính khối lượng bột nhôm cần dùng trong phòng thí nghiệm để điều chế được 78 gam crom từ crom (III) oxit.</a:t>
                </a:r>
                <a:endParaRPr lang="en-US" sz="2800" dirty="0">
                  <a:latin typeface="Times New Roman" panose="02020603050405020304" pitchFamily="18" charset="0"/>
                  <a:cs typeface="Times New Roman" panose="02020603050405020304" pitchFamily="18" charset="0"/>
                </a:endParaRPr>
              </a:p>
              <a:p>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 </a:t>
                </a:r>
                <a:r>
                  <a:rPr lang="pt-BR" sz="2800" b="1" u="sng" dirty="0" smtClean="0">
                    <a:latin typeface="Times New Roman" panose="02020603050405020304" pitchFamily="18" charset="0"/>
                    <a:cs typeface="Times New Roman" panose="02020603050405020304" pitchFamily="18" charset="0"/>
                  </a:rPr>
                  <a:t>Giải:</a:t>
                </a:r>
              </a:p>
              <a:p>
                <a:r>
                  <a:rPr lang="pt-BR" sz="2800" b="1" dirty="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Al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Cr</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rPr>
                        </m:ctrlPr>
                      </m:groupChrPr>
                      <m:e>
                        <m:r>
                          <m:rPr>
                            <m:brk m:alnAt="2"/>
                          </m:rPr>
                          <a:rPr lang="en-US" sz="2800" i="1">
                            <a:latin typeface="Cambria Math" panose="02040503050406030204" pitchFamily="18" charset="0"/>
                            <a:cs typeface="Times New Roman" panose="02020603050405020304" pitchFamily="18" charset="0"/>
                          </a:rPr>
                          <m:t>𝑡</m:t>
                        </m:r>
                        <m:r>
                          <a:rPr lang="en-US" sz="2800" i="1" baseline="30000">
                            <a:latin typeface="Cambria Math" panose="02040503050406030204" pitchFamily="18" charset="0"/>
                            <a:cs typeface="Times New Roman" panose="02020603050405020304" pitchFamily="18" charset="0"/>
                          </a:rPr>
                          <m:t>𝑜</m:t>
                        </m:r>
                      </m:e>
                    </m:groupChr>
                  </m:oMath>
                </a14:m>
                <a:r>
                  <a:rPr lang="en-US" sz="2800" baseline="-25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Al</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  2Cr</a:t>
                </a:r>
              </a:p>
              <a:p>
                <a:r>
                  <a:rPr lang="en-US" sz="2800" dirty="0" smtClean="0">
                    <a:latin typeface="Times New Roman" panose="02020603050405020304" pitchFamily="18" charset="0"/>
                    <a:cs typeface="Times New Roman" panose="02020603050405020304" pitchFamily="18" charset="0"/>
                  </a:rPr>
                  <a:t>	1,5				     1,5</a:t>
                </a:r>
              </a:p>
              <a:p>
                <a:endParaRPr lang="en-US" sz="2800" dirty="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Số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mol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crom</a:t>
                </a:r>
                <a:r>
                  <a:rPr lang="en-US" sz="2800" dirty="0" smtClean="0">
                    <a:latin typeface="Times New Roman" panose="02020603050405020304" pitchFamily="18" charset="0"/>
                    <a:cs typeface="Times New Roman" panose="02020603050405020304" pitchFamily="18" charset="0"/>
                  </a:rPr>
                  <a:t> = m/M = 78/52 = 1,5 </a:t>
                </a:r>
                <a:r>
                  <a:rPr lang="en-US" sz="2800" dirty="0" err="1" smtClean="0">
                    <a:latin typeface="Times New Roman" panose="02020603050405020304" pitchFamily="18" charset="0"/>
                    <a:cs typeface="Times New Roman" panose="02020603050405020304" pitchFamily="18" charset="0"/>
                  </a:rPr>
                  <a:t>mol</a:t>
                </a:r>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Khối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lượng</a:t>
                </a:r>
                <a:r>
                  <a:rPr lang="en-US" sz="2800" dirty="0" smtClean="0">
                    <a:latin typeface="Times New Roman" panose="02020603050405020304" pitchFamily="18" charset="0"/>
                    <a:cs typeface="Times New Roman" panose="02020603050405020304" pitchFamily="18" charset="0"/>
                  </a:rPr>
                  <a:t> Al = n . M = 1,5 . 27 = 40,5 g</a:t>
                </a:r>
                <a:endParaRPr lang="en-US" sz="2800" dirty="0">
                  <a:latin typeface="Times New Roman" panose="02020603050405020304" pitchFamily="18" charset="0"/>
                  <a:cs typeface="Times New Roman" panose="02020603050405020304" pitchFamily="18" charset="0"/>
                </a:endParaRPr>
              </a:p>
            </p:txBody>
          </p:sp>
        </mc:Choice>
        <mc:Fallback xmlns="">
          <p:sp>
            <p:nvSpPr>
              <p:cNvPr id="22" name="TextBox 13">
                <a:extLst>
                  <a:ext uri="{FF2B5EF4-FFF2-40B4-BE49-F238E27FC236}">
                    <a16:creationId xmlns:a16="http://schemas.microsoft.com/office/drawing/2014/main" id="{82CF146D-4140-4D0A-9D40-B83223A1394F}"/>
                  </a:ext>
                </a:extLst>
              </p:cNvPr>
              <p:cNvSpPr txBox="1">
                <a:spLocks noRot="1" noChangeAspect="1" noMove="1" noResize="1" noEditPoints="1" noAdjustHandles="1" noChangeArrowheads="1" noChangeShapeType="1" noTextEdit="1"/>
              </p:cNvSpPr>
              <p:nvPr/>
            </p:nvSpPr>
            <p:spPr bwMode="auto">
              <a:xfrm>
                <a:off x="476000" y="979944"/>
                <a:ext cx="8458200" cy="4543680"/>
              </a:xfrm>
              <a:prstGeom prst="rect">
                <a:avLst/>
              </a:prstGeom>
              <a:blipFill>
                <a:blip r:embed="rId5"/>
                <a:stretch>
                  <a:fillRect l="-1441" t="-1477" r="-1369" b="-2819"/>
                </a:stretch>
              </a:blipFill>
              <a:ln w="9525">
                <a:noFill/>
                <a:miter lim="800000"/>
                <a:headEnd/>
                <a:tailEnd/>
              </a:ln>
            </p:spPr>
            <p:txBody>
              <a:bodyPr/>
              <a:lstStyle/>
              <a:p>
                <a:r>
                  <a:rPr lang="en-US">
                    <a:noFill/>
                  </a:rPr>
                  <a:t> </a:t>
                </a:r>
              </a:p>
            </p:txBody>
          </p:sp>
        </mc:Fallback>
      </mc:AlternateContent>
      <p:cxnSp>
        <p:nvCxnSpPr>
          <p:cNvPr id="3" name="Straight Arrow Connector 2"/>
          <p:cNvCxnSpPr/>
          <p:nvPr/>
        </p:nvCxnSpPr>
        <p:spPr>
          <a:xfrm flipH="1">
            <a:off x="2253182" y="3581400"/>
            <a:ext cx="323321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8695690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5" end="5"/>
                                            </p:txEl>
                                          </p:spTgt>
                                        </p:tgtEl>
                                        <p:attrNameLst>
                                          <p:attrName>style.visibility</p:attrName>
                                        </p:attrNameLst>
                                      </p:cBhvr>
                                      <p:to>
                                        <p:strVal val="visible"/>
                                      </p:to>
                                    </p:set>
                                    <p:anim calcmode="lin" valueType="num">
                                      <p:cBhvr additive="base">
                                        <p:cTn id="13"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2">
                                            <p:txEl>
                                              <p:pRg st="7" end="7"/>
                                            </p:txEl>
                                          </p:spTgt>
                                        </p:tgtEl>
                                        <p:attrNameLst>
                                          <p:attrName>style.visibility</p:attrName>
                                        </p:attrNameLst>
                                      </p:cBhvr>
                                      <p:to>
                                        <p:strVal val="visible"/>
                                      </p:to>
                                    </p:set>
                                    <p:anim calcmode="lin" valueType="num">
                                      <p:cBhvr additive="base">
                                        <p:cTn id="25" dur="500" fill="hold"/>
                                        <p:tgtEl>
                                          <p:spTgt spid="22">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76200" y="979944"/>
            <a:ext cx="8991600" cy="3457357"/>
          </a:xfrm>
          <a:prstGeom prst="rect">
            <a:avLst/>
          </a:prstGeom>
          <a:noFill/>
          <a:ln w="9525">
            <a:noFill/>
            <a:miter lim="800000"/>
            <a:headEnd/>
            <a:tailEnd/>
          </a:ln>
        </p:spPr>
        <p:txBody>
          <a:bodyPr wrap="square">
            <a:spAutoFit/>
          </a:bodyPr>
          <a:lstStyle/>
          <a:p>
            <a:r>
              <a:rPr lang="en-US" sz="2200" b="1" dirty="0" err="1" smtClean="0">
                <a:solidFill>
                  <a:srgbClr val="002060"/>
                </a:solidFill>
                <a:latin typeface="Times New Roman" pitchFamily="18" charset="0"/>
                <a:cs typeface="Times New Roman" pitchFamily="18" charset="0"/>
              </a:rPr>
              <a:t>Bài</a:t>
            </a:r>
            <a:r>
              <a:rPr lang="en-US" sz="2200" b="1" dirty="0" smtClean="0">
                <a:solidFill>
                  <a:srgbClr val="002060"/>
                </a:solidFill>
                <a:latin typeface="Times New Roman" pitchFamily="18" charset="0"/>
                <a:cs typeface="Times New Roman" pitchFamily="18" charset="0"/>
              </a:rPr>
              <a:t> </a:t>
            </a:r>
            <a:r>
              <a:rPr lang="en-US" sz="2200" b="1" dirty="0" err="1" smtClean="0">
                <a:solidFill>
                  <a:srgbClr val="002060"/>
                </a:solidFill>
                <a:latin typeface="Times New Roman" pitchFamily="18" charset="0"/>
                <a:cs typeface="Times New Roman" pitchFamily="18" charset="0"/>
              </a:rPr>
              <a:t>tập</a:t>
            </a:r>
            <a:r>
              <a:rPr lang="en-US" sz="2200" b="1" dirty="0" smtClean="0">
                <a:solidFill>
                  <a:srgbClr val="002060"/>
                </a:solidFill>
                <a:latin typeface="Times New Roman" pitchFamily="18" charset="0"/>
                <a:cs typeface="Times New Roman" pitchFamily="18" charset="0"/>
              </a:rPr>
              <a:t> </a:t>
            </a:r>
            <a:r>
              <a:rPr lang="en-US" sz="2200" b="1"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4</a:t>
            </a:r>
            <a:r>
              <a:rPr lang="en-US" sz="22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 </a:t>
            </a:r>
            <a:r>
              <a:rPr lang="pt-BR" sz="2200" dirty="0">
                <a:latin typeface="Times New Roman" panose="02020603050405020304" pitchFamily="18" charset="0"/>
                <a:cs typeface="Times New Roman" panose="02020603050405020304" pitchFamily="18" charset="0"/>
              </a:rPr>
              <a:t>Tính khối lượng K</a:t>
            </a:r>
            <a:r>
              <a:rPr lang="pt-BR" sz="2200" baseline="-25000" dirty="0">
                <a:latin typeface="Times New Roman" panose="02020603050405020304" pitchFamily="18" charset="0"/>
                <a:cs typeface="Times New Roman" panose="02020603050405020304" pitchFamily="18" charset="0"/>
              </a:rPr>
              <a:t>2</a:t>
            </a:r>
            <a:r>
              <a:rPr lang="pt-BR" sz="2200" dirty="0">
                <a:latin typeface="Times New Roman" panose="02020603050405020304" pitchFamily="18" charset="0"/>
                <a:cs typeface="Times New Roman" panose="02020603050405020304" pitchFamily="18" charset="0"/>
              </a:rPr>
              <a:t>Cr</a:t>
            </a:r>
            <a:r>
              <a:rPr lang="pt-BR" sz="2200" baseline="-25000" dirty="0">
                <a:latin typeface="Times New Roman" panose="02020603050405020304" pitchFamily="18" charset="0"/>
                <a:cs typeface="Times New Roman" panose="02020603050405020304" pitchFamily="18" charset="0"/>
              </a:rPr>
              <a:t>2</a:t>
            </a:r>
            <a:r>
              <a:rPr lang="pt-BR" sz="2200" dirty="0">
                <a:latin typeface="Times New Roman" panose="02020603050405020304" pitchFamily="18" charset="0"/>
                <a:cs typeface="Times New Roman" panose="02020603050405020304" pitchFamily="18" charset="0"/>
              </a:rPr>
              <a:t>O</a:t>
            </a:r>
            <a:r>
              <a:rPr lang="pt-BR" sz="2200" baseline="-25000" dirty="0">
                <a:latin typeface="Times New Roman" panose="02020603050405020304" pitchFamily="18" charset="0"/>
                <a:cs typeface="Times New Roman" panose="02020603050405020304" pitchFamily="18" charset="0"/>
              </a:rPr>
              <a:t>7</a:t>
            </a:r>
            <a:r>
              <a:rPr lang="pt-BR" sz="2200" dirty="0">
                <a:latin typeface="Times New Roman" panose="02020603050405020304" pitchFamily="18" charset="0"/>
                <a:cs typeface="Times New Roman" panose="02020603050405020304" pitchFamily="18" charset="0"/>
              </a:rPr>
              <a:t> cần lấy để tác dụng vửa đủ với 0,6 mol FeSO</a:t>
            </a:r>
            <a:r>
              <a:rPr lang="pt-BR" sz="2200" baseline="-25000" dirty="0">
                <a:latin typeface="Times New Roman" panose="02020603050405020304" pitchFamily="18" charset="0"/>
                <a:cs typeface="Times New Roman" panose="02020603050405020304" pitchFamily="18" charset="0"/>
              </a:rPr>
              <a:t>4</a:t>
            </a:r>
            <a:r>
              <a:rPr lang="pt-BR" sz="2200" dirty="0">
                <a:latin typeface="Times New Roman" panose="02020603050405020304" pitchFamily="18" charset="0"/>
                <a:cs typeface="Times New Roman" panose="02020603050405020304" pitchFamily="18" charset="0"/>
              </a:rPr>
              <a:t> trong dung dịch </a:t>
            </a:r>
            <a:r>
              <a:rPr lang="pt-BR" sz="2200" dirty="0" smtClean="0">
                <a:latin typeface="Times New Roman" panose="02020603050405020304" pitchFamily="18" charset="0"/>
                <a:cs typeface="Times New Roman" panose="02020603050405020304" pitchFamily="18" charset="0"/>
              </a:rPr>
              <a:t>H</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SO</a:t>
            </a:r>
            <a:r>
              <a:rPr lang="pt-BR" sz="2200" baseline="-25000" dirty="0" smtClean="0">
                <a:latin typeface="Times New Roman" panose="02020603050405020304" pitchFamily="18" charset="0"/>
                <a:cs typeface="Times New Roman" panose="02020603050405020304" pitchFamily="18" charset="0"/>
              </a:rPr>
              <a:t>4</a:t>
            </a:r>
            <a:r>
              <a:rPr lang="pt-BR"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a:p>
            <a:r>
              <a:rPr lang="en-US" sz="22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 </a:t>
            </a:r>
            <a:r>
              <a:rPr lang="pt-BR" sz="2200" b="1" u="sng" dirty="0" smtClean="0">
                <a:latin typeface="Times New Roman" panose="02020603050405020304" pitchFamily="18" charset="0"/>
                <a:cs typeface="Times New Roman" panose="02020603050405020304" pitchFamily="18" charset="0"/>
              </a:rPr>
              <a:t>Giải:</a:t>
            </a:r>
          </a:p>
          <a:p>
            <a:endParaRPr lang="pt-BR" sz="2200" b="1" u="sng" dirty="0">
              <a:latin typeface="Times New Roman" panose="02020603050405020304" pitchFamily="18" charset="0"/>
              <a:cs typeface="Times New Roman" panose="02020603050405020304" pitchFamily="18" charset="0"/>
            </a:endParaRPr>
          </a:p>
          <a:p>
            <a:endParaRPr lang="pt-BR" sz="2200" b="1" dirty="0">
              <a:latin typeface="Times New Roman" panose="02020603050405020304" pitchFamily="18" charset="0"/>
              <a:cs typeface="Times New Roman" panose="02020603050405020304" pitchFamily="18" charset="0"/>
            </a:endParaRPr>
          </a:p>
          <a:p>
            <a:r>
              <a:rPr lang="pt-BR" sz="2200" dirty="0" smtClean="0">
                <a:latin typeface="Times New Roman" panose="02020603050405020304" pitchFamily="18" charset="0"/>
                <a:cs typeface="Times New Roman" panose="02020603050405020304" pitchFamily="18" charset="0"/>
              </a:rPr>
              <a:t>K</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Cr</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O</a:t>
            </a:r>
            <a:r>
              <a:rPr lang="pt-BR" sz="2200" baseline="-25000" dirty="0" smtClean="0">
                <a:latin typeface="Times New Roman" panose="02020603050405020304" pitchFamily="18" charset="0"/>
                <a:cs typeface="Times New Roman" panose="02020603050405020304" pitchFamily="18" charset="0"/>
              </a:rPr>
              <a:t>7  </a:t>
            </a:r>
            <a:r>
              <a:rPr lang="pt-BR" sz="2200" dirty="0" smtClean="0">
                <a:latin typeface="Times New Roman" panose="02020603050405020304" pitchFamily="18" charset="0"/>
                <a:cs typeface="Times New Roman" panose="02020603050405020304" pitchFamily="18" charset="0"/>
              </a:rPr>
              <a:t> </a:t>
            </a:r>
            <a:r>
              <a:rPr lang="pt-BR" sz="2200" dirty="0">
                <a:latin typeface="Times New Roman" panose="02020603050405020304" pitchFamily="18" charset="0"/>
                <a:cs typeface="Times New Roman" panose="02020603050405020304" pitchFamily="18" charset="0"/>
              </a:rPr>
              <a:t>+ </a:t>
            </a:r>
            <a:r>
              <a:rPr lang="pt-BR" sz="2200" dirty="0" smtClean="0">
                <a:latin typeface="Times New Roman" panose="02020603050405020304" pitchFamily="18" charset="0"/>
                <a:cs typeface="Times New Roman" panose="02020603050405020304" pitchFamily="18" charset="0"/>
              </a:rPr>
              <a:t> 6FeSO</a:t>
            </a:r>
            <a:r>
              <a:rPr lang="pt-BR" sz="2200" baseline="-25000" dirty="0" smtClean="0">
                <a:latin typeface="Times New Roman" panose="02020603050405020304" pitchFamily="18" charset="0"/>
                <a:cs typeface="Times New Roman" panose="02020603050405020304" pitchFamily="18" charset="0"/>
              </a:rPr>
              <a:t>4</a:t>
            </a:r>
            <a:r>
              <a:rPr lang="pt-BR" sz="2200" dirty="0" smtClean="0">
                <a:latin typeface="Times New Roman" panose="02020603050405020304" pitchFamily="18" charset="0"/>
                <a:cs typeface="Times New Roman" panose="02020603050405020304" pitchFamily="18" charset="0"/>
              </a:rPr>
              <a:t>  +  7H</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SO</a:t>
            </a:r>
            <a:r>
              <a:rPr lang="pt-BR" sz="2200" baseline="-25000" dirty="0" smtClean="0">
                <a:latin typeface="Times New Roman" panose="02020603050405020304" pitchFamily="18" charset="0"/>
                <a:cs typeface="Times New Roman" panose="02020603050405020304" pitchFamily="18" charset="0"/>
              </a:rPr>
              <a:t>4</a:t>
            </a:r>
            <a:r>
              <a:rPr lang="pt-BR" sz="2200" dirty="0" smtClean="0">
                <a:latin typeface="Times New Roman" panose="02020603050405020304" pitchFamily="18" charset="0"/>
                <a:cs typeface="Times New Roman" panose="02020603050405020304" pitchFamily="18" charset="0"/>
              </a:rPr>
              <a:t> </a:t>
            </a:r>
            <a:r>
              <a:rPr lang="pt-BR" sz="2200" dirty="0">
                <a:latin typeface="Times New Roman" panose="02020603050405020304" pitchFamily="18" charset="0"/>
                <a:cs typeface="Times New Roman" panose="02020603050405020304" pitchFamily="18" charset="0"/>
                <a:sym typeface="Symbol" panose="05050102010706020507" pitchFamily="18" charset="2"/>
              </a:rPr>
              <a:t></a:t>
            </a:r>
            <a:r>
              <a:rPr lang="pt-BR" sz="2200" dirty="0">
                <a:latin typeface="Times New Roman" panose="02020603050405020304" pitchFamily="18" charset="0"/>
                <a:cs typeface="Times New Roman" panose="02020603050405020304" pitchFamily="18" charset="0"/>
              </a:rPr>
              <a:t> Cr</a:t>
            </a:r>
            <a:r>
              <a:rPr lang="pt-BR" sz="2200" baseline="-25000" dirty="0">
                <a:latin typeface="Times New Roman" panose="02020603050405020304" pitchFamily="18" charset="0"/>
                <a:cs typeface="Times New Roman" panose="02020603050405020304" pitchFamily="18" charset="0"/>
              </a:rPr>
              <a:t>2</a:t>
            </a:r>
            <a:r>
              <a:rPr lang="pt-BR" sz="2200" dirty="0">
                <a:latin typeface="Times New Roman" panose="02020603050405020304" pitchFamily="18" charset="0"/>
                <a:cs typeface="Times New Roman" panose="02020603050405020304" pitchFamily="18" charset="0"/>
              </a:rPr>
              <a:t>(SO</a:t>
            </a:r>
            <a:r>
              <a:rPr lang="pt-BR" sz="2200" baseline="-25000" dirty="0">
                <a:latin typeface="Times New Roman" panose="02020603050405020304" pitchFamily="18" charset="0"/>
                <a:cs typeface="Times New Roman" panose="02020603050405020304" pitchFamily="18" charset="0"/>
              </a:rPr>
              <a:t>4</a:t>
            </a:r>
            <a:r>
              <a:rPr lang="pt-BR" sz="2200" dirty="0">
                <a:latin typeface="Times New Roman" panose="02020603050405020304" pitchFamily="18" charset="0"/>
                <a:cs typeface="Times New Roman" panose="02020603050405020304" pitchFamily="18" charset="0"/>
              </a:rPr>
              <a:t>)</a:t>
            </a:r>
            <a:r>
              <a:rPr lang="pt-BR" sz="2200" baseline="-25000" dirty="0">
                <a:latin typeface="Times New Roman" panose="02020603050405020304" pitchFamily="18" charset="0"/>
                <a:cs typeface="Times New Roman" panose="02020603050405020304" pitchFamily="18" charset="0"/>
              </a:rPr>
              <a:t>3</a:t>
            </a:r>
            <a:r>
              <a:rPr lang="pt-BR" sz="2200" dirty="0">
                <a:latin typeface="Times New Roman" panose="02020603050405020304" pitchFamily="18" charset="0"/>
                <a:cs typeface="Times New Roman" panose="02020603050405020304" pitchFamily="18" charset="0"/>
              </a:rPr>
              <a:t> + K</a:t>
            </a:r>
            <a:r>
              <a:rPr lang="pt-BR" sz="2200" baseline="-25000" dirty="0">
                <a:latin typeface="Times New Roman" panose="02020603050405020304" pitchFamily="18" charset="0"/>
                <a:cs typeface="Times New Roman" panose="02020603050405020304" pitchFamily="18" charset="0"/>
              </a:rPr>
              <a:t>2</a:t>
            </a:r>
            <a:r>
              <a:rPr lang="pt-BR" sz="2200" dirty="0">
                <a:latin typeface="Times New Roman" panose="02020603050405020304" pitchFamily="18" charset="0"/>
                <a:cs typeface="Times New Roman" panose="02020603050405020304" pitchFamily="18" charset="0"/>
              </a:rPr>
              <a:t>SO</a:t>
            </a:r>
            <a:r>
              <a:rPr lang="pt-BR" sz="2200" baseline="-25000" dirty="0">
                <a:latin typeface="Times New Roman" panose="02020603050405020304" pitchFamily="18" charset="0"/>
                <a:cs typeface="Times New Roman" panose="02020603050405020304" pitchFamily="18" charset="0"/>
              </a:rPr>
              <a:t>4</a:t>
            </a:r>
            <a:r>
              <a:rPr lang="pt-BR" sz="2200" dirty="0">
                <a:latin typeface="Times New Roman" panose="02020603050405020304" pitchFamily="18" charset="0"/>
                <a:cs typeface="Times New Roman" panose="02020603050405020304" pitchFamily="18" charset="0"/>
              </a:rPr>
              <a:t> + 7H</a:t>
            </a:r>
            <a:r>
              <a:rPr lang="pt-BR" sz="2200" baseline="-25000" dirty="0">
                <a:latin typeface="Times New Roman" panose="02020603050405020304" pitchFamily="18" charset="0"/>
                <a:cs typeface="Times New Roman" panose="02020603050405020304" pitchFamily="18" charset="0"/>
              </a:rPr>
              <a:t>2</a:t>
            </a:r>
            <a:r>
              <a:rPr lang="pt-BR" sz="2200" dirty="0">
                <a:latin typeface="Times New Roman" panose="02020603050405020304" pitchFamily="18" charset="0"/>
                <a:cs typeface="Times New Roman" panose="02020603050405020304" pitchFamily="18" charset="0"/>
              </a:rPr>
              <a:t>O + </a:t>
            </a:r>
            <a:r>
              <a:rPr lang="pt-BR" sz="2200" dirty="0" smtClean="0">
                <a:latin typeface="Times New Roman" panose="02020603050405020304" pitchFamily="18" charset="0"/>
                <a:cs typeface="Times New Roman" panose="02020603050405020304" pitchFamily="18" charset="0"/>
              </a:rPr>
              <a:t>3Fe</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(SO</a:t>
            </a:r>
            <a:r>
              <a:rPr lang="pt-BR" sz="2200" baseline="-25000" dirty="0" smtClean="0">
                <a:latin typeface="Times New Roman" panose="02020603050405020304" pitchFamily="18" charset="0"/>
                <a:cs typeface="Times New Roman" panose="02020603050405020304" pitchFamily="18" charset="0"/>
              </a:rPr>
              <a:t>4</a:t>
            </a:r>
            <a:r>
              <a:rPr lang="pt-BR" sz="2200" dirty="0" smtClean="0">
                <a:latin typeface="Times New Roman" panose="02020603050405020304" pitchFamily="18" charset="0"/>
                <a:cs typeface="Times New Roman" panose="02020603050405020304" pitchFamily="18" charset="0"/>
              </a:rPr>
              <a:t>)</a:t>
            </a:r>
            <a:r>
              <a:rPr lang="pt-BR" sz="2200" baseline="-25000" dirty="0" smtClean="0">
                <a:latin typeface="Times New Roman" panose="02020603050405020304" pitchFamily="18" charset="0"/>
                <a:cs typeface="Times New Roman" panose="02020603050405020304" pitchFamily="18" charset="0"/>
              </a:rPr>
              <a:t>3</a:t>
            </a:r>
          </a:p>
          <a:p>
            <a:endParaRPr lang="pt-BR" sz="2200" b="1" u="sng" baseline="-25000" dirty="0">
              <a:latin typeface="Times New Roman" panose="02020603050405020304" pitchFamily="18" charset="0"/>
              <a:cs typeface="Times New Roman" panose="02020603050405020304" pitchFamily="18" charset="0"/>
            </a:endParaRPr>
          </a:p>
          <a:p>
            <a:r>
              <a:rPr lang="pt-BR" sz="2200" b="1" dirty="0">
                <a:latin typeface="Times New Roman" panose="02020603050405020304" pitchFamily="18" charset="0"/>
                <a:cs typeface="Times New Roman" panose="02020603050405020304" pitchFamily="18" charset="0"/>
              </a:rPr>
              <a:t> </a:t>
            </a:r>
            <a:r>
              <a:rPr lang="pt-BR" sz="2200" b="1" dirty="0" smtClean="0">
                <a:latin typeface="Times New Roman" panose="02020603050405020304" pitchFamily="18" charset="0"/>
                <a:cs typeface="Times New Roman" panose="02020603050405020304" pitchFamily="18" charset="0"/>
              </a:rPr>
              <a:t> 0,1                0,6 </a:t>
            </a:r>
          </a:p>
          <a:p>
            <a:endParaRPr lang="pt-BR" sz="2200" b="1"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Khối lượng </a:t>
            </a:r>
            <a:r>
              <a:rPr lang="pt-BR" sz="2800" dirty="0">
                <a:latin typeface="Times New Roman" panose="02020603050405020304" pitchFamily="18" charset="0"/>
                <a:cs typeface="Times New Roman" panose="02020603050405020304" pitchFamily="18" charset="0"/>
              </a:rPr>
              <a:t>K</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Cr</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O</a:t>
            </a:r>
            <a:r>
              <a:rPr lang="pt-BR" sz="2800" baseline="-25000" dirty="0">
                <a:latin typeface="Times New Roman" panose="02020603050405020304" pitchFamily="18" charset="0"/>
                <a:cs typeface="Times New Roman" panose="02020603050405020304" pitchFamily="18" charset="0"/>
              </a:rPr>
              <a:t>7</a:t>
            </a:r>
            <a:r>
              <a:rPr lang="pt-BR" sz="2800" dirty="0" smtClean="0">
                <a:latin typeface="Times New Roman" panose="02020603050405020304" pitchFamily="18" charset="0"/>
                <a:cs typeface="Times New Roman" panose="02020603050405020304" pitchFamily="18" charset="0"/>
              </a:rPr>
              <a:t> = n . M =  0,1 . 294  = 29,4 g</a:t>
            </a:r>
          </a:p>
        </p:txBody>
      </p:sp>
      <p:cxnSp>
        <p:nvCxnSpPr>
          <p:cNvPr id="3" name="Straight Arrow Connector 2"/>
          <p:cNvCxnSpPr/>
          <p:nvPr/>
        </p:nvCxnSpPr>
        <p:spPr>
          <a:xfrm flipH="1">
            <a:off x="914400" y="3505200"/>
            <a:ext cx="6096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08962990"/>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4" end="4"/>
                                            </p:txEl>
                                          </p:spTgt>
                                        </p:tgtEl>
                                        <p:attrNameLst>
                                          <p:attrName>style.visibility</p:attrName>
                                        </p:attrNameLst>
                                      </p:cBhvr>
                                      <p:to>
                                        <p:strVal val="visible"/>
                                      </p:to>
                                    </p:set>
                                    <p:anim calcmode="lin" valueType="num">
                                      <p:cBhvr additive="base">
                                        <p:cTn id="7"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2">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xEl>
                                              <p:pRg st="8" end="8"/>
                                            </p:txEl>
                                          </p:spTgt>
                                        </p:tgtEl>
                                        <p:attrNameLst>
                                          <p:attrName>style.visibility</p:attrName>
                                        </p:attrNameLst>
                                      </p:cBhvr>
                                      <p:to>
                                        <p:strVal val="visible"/>
                                      </p:to>
                                    </p:set>
                                    <p:anim calcmode="lin" valueType="num">
                                      <p:cBhvr additive="base">
                                        <p:cTn id="19" dur="500" fill="hold"/>
                                        <p:tgtEl>
                                          <p:spTgt spid="22">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197429" y="4046679"/>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5, 6 </a:t>
            </a:r>
            <a:endParaRPr lang="en-US" sz="2800" b="1" dirty="0" smtClean="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a:solidFill>
                  <a:srgbClr val="002060"/>
                </a:solidFill>
                <a:latin typeface="Times New Roman" pitchFamily="18" charset="0"/>
                <a:cs typeface="Times New Roman" pitchFamily="18" charset="0"/>
              </a:rPr>
              <a:t>Tài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liệu</a:t>
            </a:r>
            <a:r>
              <a:rPr lang="en-US" sz="2800" b="1" dirty="0">
                <a:solidFill>
                  <a:srgbClr val="002060"/>
                </a:solidFill>
                <a:latin typeface="Times New Roman" pitchFamily="18" charset="0"/>
                <a:cs typeface="Times New Roman" pitchFamily="18" charset="0"/>
              </a:rPr>
              <a:t> 9,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6)</a:t>
            </a: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a:extLst>
              <a:ext uri="{FF2B5EF4-FFF2-40B4-BE49-F238E27FC236}">
                <a16:creationId xmlns:a16="http://schemas.microsoft.com/office/drawing/2014/main"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110309" y="2160998"/>
            <a:ext cx="8923382" cy="2123658"/>
          </a:xfrm>
          <a:prstGeom prst="rect">
            <a:avLst/>
          </a:prstGeom>
          <a:noFill/>
          <a:ln w="9525">
            <a:noFill/>
            <a:miter lim="800000"/>
            <a:headEnd/>
            <a:tailEnd/>
          </a:ln>
        </p:spPr>
        <p:txBody>
          <a:bodyPr wrap="square">
            <a:spAutoFit/>
          </a:bodyPr>
          <a:lstStyle/>
          <a:p>
            <a:pPr algn="ctr"/>
            <a:r>
              <a:rPr lang="en-US" sz="4400" b="1" dirty="0" smtClean="0">
                <a:solidFill>
                  <a:srgbClr val="00B050"/>
                </a:solidFill>
                <a:latin typeface="Times New Roman" pitchFamily="18" charset="0"/>
                <a:cs typeface="Times New Roman" pitchFamily="18" charset="0"/>
              </a:rPr>
              <a:t>ÔN TẬP CHƯƠNG XXII</a:t>
            </a:r>
          </a:p>
          <a:p>
            <a:pPr algn="ctr"/>
            <a:endParaRPr lang="en-US" sz="4400" b="1" dirty="0" smtClean="0">
              <a:solidFill>
                <a:srgbClr val="00B050"/>
              </a:solidFill>
              <a:latin typeface="Times New Roman" pitchFamily="18" charset="0"/>
              <a:cs typeface="Times New Roman" pitchFamily="18" charset="0"/>
            </a:endParaRPr>
          </a:p>
          <a:p>
            <a:pPr algn="ctr"/>
            <a:r>
              <a:rPr lang="en-US" sz="4400" b="1" dirty="0" smtClean="0">
                <a:solidFill>
                  <a:srgbClr val="00B050"/>
                </a:solidFill>
                <a:latin typeface="Times New Roman" pitchFamily="18" charset="0"/>
                <a:cs typeface="Times New Roman" pitchFamily="18" charset="0"/>
              </a:rPr>
              <a:t>ÔN TẬP HỌC PHẦN HÓA HỌC  4 </a:t>
            </a:r>
            <a:endParaRPr lang="en-US" sz="44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pic>
        <p:nvPicPr>
          <p:cNvPr id="21" name="Picture 20">
            <a:extLst>
              <a:ext uri="{FF2B5EF4-FFF2-40B4-BE49-F238E27FC236}">
                <a16:creationId xmlns:a16="http://schemas.microsoft.com/office/drawing/2014/main"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19665</TotalTime>
  <Words>1479</Words>
  <Application>Microsoft Office PowerPoint</Application>
  <PresentationFormat>On-screen Show (4:3)</PresentationFormat>
  <Paragraphs>195</Paragraphs>
  <Slides>22</Slides>
  <Notes>22</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22</vt:i4>
      </vt:variant>
    </vt:vector>
  </HeadingPairs>
  <TitlesOfParts>
    <vt:vector size="36" baseType="lpstr">
      <vt:lpstr>SimSun</vt:lpstr>
      <vt:lpstr>Arial</vt:lpstr>
      <vt:lpstr>Calibri</vt:lpstr>
      <vt:lpstr>Cambria Math</vt:lpstr>
      <vt:lpstr>Perpetua</vt:lpstr>
      <vt:lpstr>Symbol</vt:lpstr>
      <vt:lpstr>Tahoma</vt:lpstr>
      <vt:lpstr>Times New Roman</vt:lpstr>
      <vt:lpstr>Wingdings</vt:lpstr>
      <vt:lpstr>Wingdings 3</vt:lpstr>
      <vt:lpstr>Office Theme</vt:lpstr>
      <vt:lpstr>Default Design</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cp:lastModifiedBy>
  <cp:revision>709</cp:revision>
  <dcterms:created xsi:type="dcterms:W3CDTF">2011-10-11T04:02:09Z</dcterms:created>
  <dcterms:modified xsi:type="dcterms:W3CDTF">2020-06-08T16:55:48Z</dcterms:modified>
</cp:coreProperties>
</file>